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9" r:id="rId41"/>
    <p:sldId id="296" r:id="rId42"/>
    <p:sldId id="297" r:id="rId43"/>
    <p:sldId id="298" r:id="rId44"/>
    <p:sldId id="300" r:id="rId45"/>
    <p:sldId id="301" r:id="rId46"/>
    <p:sldId id="303" r:id="rId47"/>
    <p:sldId id="302" r:id="rId48"/>
    <p:sldId id="304" r:id="rId49"/>
    <p:sldId id="305" r:id="rId50"/>
    <p:sldId id="311" r:id="rId51"/>
    <p:sldId id="312" r:id="rId52"/>
    <p:sldId id="313" r:id="rId53"/>
    <p:sldId id="306" r:id="rId54"/>
    <p:sldId id="315" r:id="rId55"/>
    <p:sldId id="316" r:id="rId56"/>
    <p:sldId id="314" r:id="rId57"/>
    <p:sldId id="307" r:id="rId58"/>
    <p:sldId id="308" r:id="rId59"/>
    <p:sldId id="309" r:id="rId60"/>
    <p:sldId id="317" r:id="rId61"/>
    <p:sldId id="318" r:id="rId62"/>
    <p:sldId id="319" r:id="rId63"/>
    <p:sldId id="320" r:id="rId64"/>
    <p:sldId id="321" r:id="rId65"/>
    <p:sldId id="322" r:id="rId66"/>
    <p:sldId id="323" r:id="rId67"/>
    <p:sldId id="325" r:id="rId68"/>
    <p:sldId id="324" r:id="rId69"/>
    <p:sldId id="326" r:id="rId70"/>
    <p:sldId id="327" r:id="rId71"/>
    <p:sldId id="328" r:id="rId7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547"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7.wmf"/><Relationship Id="rId7" Type="http://schemas.openxmlformats.org/officeDocument/2006/relationships/image" Target="../media/image84.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3.wmf"/><Relationship Id="rId5" Type="http://schemas.openxmlformats.org/officeDocument/2006/relationships/image" Target="../media/image79.wmf"/><Relationship Id="rId4"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9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79.wmf"/><Relationship Id="rId1" Type="http://schemas.openxmlformats.org/officeDocument/2006/relationships/image" Target="../media/image7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98.wmf"/><Relationship Id="rId1" Type="http://schemas.openxmlformats.org/officeDocument/2006/relationships/image" Target="../media/image10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13.wmf"/><Relationship Id="rId7" Type="http://schemas.openxmlformats.org/officeDocument/2006/relationships/image" Target="../media/image117.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6" Type="http://schemas.openxmlformats.org/officeDocument/2006/relationships/image" Target="../media/image122.wmf"/><Relationship Id="rId5" Type="http://schemas.openxmlformats.org/officeDocument/2006/relationships/image" Target="../media/image121.wmf"/><Relationship Id="rId4" Type="http://schemas.openxmlformats.org/officeDocument/2006/relationships/image" Target="../media/image12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5.wmf"/><Relationship Id="rId7" Type="http://schemas.openxmlformats.org/officeDocument/2006/relationships/image" Target="../media/image129.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8.wmf"/><Relationship Id="rId5" Type="http://schemas.openxmlformats.org/officeDocument/2006/relationships/image" Target="../media/image127.wmf"/><Relationship Id="rId4" Type="http://schemas.openxmlformats.org/officeDocument/2006/relationships/image" Target="../media/image1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 Id="rId5" Type="http://schemas.openxmlformats.org/officeDocument/2006/relationships/image" Target="../media/image137.wmf"/><Relationship Id="rId4" Type="http://schemas.openxmlformats.org/officeDocument/2006/relationships/image" Target="../media/image136.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 Id="rId4" Type="http://schemas.openxmlformats.org/officeDocument/2006/relationships/image" Target="../media/image142.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 Id="rId4" Type="http://schemas.openxmlformats.org/officeDocument/2006/relationships/image" Target="../media/image14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52.emf"/><Relationship Id="rId1" Type="http://schemas.openxmlformats.org/officeDocument/2006/relationships/image" Target="../media/image15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53.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image" Target="../media/image157.wmf"/><Relationship Id="rId1" Type="http://schemas.openxmlformats.org/officeDocument/2006/relationships/image" Target="../media/image156.wmf"/><Relationship Id="rId4" Type="http://schemas.openxmlformats.org/officeDocument/2006/relationships/image" Target="../media/image159.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62.wmf"/><Relationship Id="rId7" Type="http://schemas.openxmlformats.org/officeDocument/2006/relationships/image" Target="../media/image166.wmf"/><Relationship Id="rId2" Type="http://schemas.openxmlformats.org/officeDocument/2006/relationships/image" Target="../media/image161.wmf"/><Relationship Id="rId1" Type="http://schemas.openxmlformats.org/officeDocument/2006/relationships/image" Target="../media/image160.wmf"/><Relationship Id="rId6" Type="http://schemas.openxmlformats.org/officeDocument/2006/relationships/image" Target="../media/image165.wmf"/><Relationship Id="rId5" Type="http://schemas.openxmlformats.org/officeDocument/2006/relationships/image" Target="../media/image164.wmf"/><Relationship Id="rId4" Type="http://schemas.openxmlformats.org/officeDocument/2006/relationships/image" Target="../media/image16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71.wmf"/><Relationship Id="rId1" Type="http://schemas.openxmlformats.org/officeDocument/2006/relationships/image" Target="../media/image170.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72.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 Id="rId4" Type="http://schemas.openxmlformats.org/officeDocument/2006/relationships/image" Target="../media/image177.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7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7DA8A-62D3-405D-BE0F-5ACC54371FE9}" type="datetimeFigureOut">
              <a:rPr lang="zh-TW" altLang="en-US" smtClean="0"/>
              <a:pPr/>
              <a:t>2013/12/11</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294D6-59B0-4199-9E6E-726216992E90}" type="slidenum">
              <a:rPr lang="zh-TW" altLang="en-US" smtClean="0"/>
              <a:pPr/>
              <a:t>‹#›</a:t>
            </a:fld>
            <a:endParaRPr lang="zh-TW" altLang="en-US"/>
          </a:p>
        </p:txBody>
      </p:sp>
    </p:spTree>
    <p:extLst>
      <p:ext uri="{BB962C8B-B14F-4D97-AF65-F5344CB8AC3E}">
        <p14:creationId xmlns:p14="http://schemas.microsoft.com/office/powerpoint/2010/main" val="2800804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24294D6-59B0-4199-9E6E-726216992E90}" type="slidenum">
              <a:rPr lang="zh-TW" altLang="en-US" smtClean="0"/>
              <a:pPr/>
              <a:t>18</a:t>
            </a:fld>
            <a:endParaRPr lang="zh-TW" altLang="en-US"/>
          </a:p>
        </p:txBody>
      </p:sp>
    </p:spTree>
    <p:extLst>
      <p:ext uri="{BB962C8B-B14F-4D97-AF65-F5344CB8AC3E}">
        <p14:creationId xmlns:p14="http://schemas.microsoft.com/office/powerpoint/2010/main" val="369018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24294D6-59B0-4199-9E6E-726216992E90}" type="slidenum">
              <a:rPr lang="zh-TW" altLang="en-US" smtClean="0"/>
              <a:pPr/>
              <a:t>71</a:t>
            </a:fld>
            <a:endParaRPr lang="zh-TW" altLang="en-US"/>
          </a:p>
        </p:txBody>
      </p:sp>
    </p:spTree>
    <p:extLst>
      <p:ext uri="{BB962C8B-B14F-4D97-AF65-F5344CB8AC3E}">
        <p14:creationId xmlns:p14="http://schemas.microsoft.com/office/powerpoint/2010/main" val="30982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2013/12/11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2013/12/11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2013/12/11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2013/12/11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2013/12/11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2013/12/11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2013/12/11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2013/12/11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2013/12/11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2013/12/11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2013/12/11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2013/12/11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rpansa.gov.au/radiationprotection/basics/xrays.cf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0.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27.png"/><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1.bin"/><Relationship Id="rId11" Type="http://schemas.openxmlformats.org/officeDocument/2006/relationships/image" Target="../media/image16.wmf"/><Relationship Id="rId5" Type="http://schemas.openxmlformats.org/officeDocument/2006/relationships/image" Target="../media/image24.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6.wmf"/></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2.wmf"/><Relationship Id="rId4"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4.wmf"/><Relationship Id="rId4"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8.wmf"/><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1.wmf"/><Relationship Id="rId5" Type="http://schemas.openxmlformats.org/officeDocument/2006/relationships/oleObject" Target="../embeddings/oleObject28.bin"/><Relationship Id="rId4" Type="http://schemas.openxmlformats.org/officeDocument/2006/relationships/image" Target="../media/image40.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45.png"/><Relationship Id="rId7"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0.bin"/><Relationship Id="rId5" Type="http://schemas.openxmlformats.org/officeDocument/2006/relationships/image" Target="../media/image42.wmf"/><Relationship Id="rId4" Type="http://schemas.openxmlformats.org/officeDocument/2006/relationships/oleObject" Target="../embeddings/oleObject29.bin"/><Relationship Id="rId9" Type="http://schemas.openxmlformats.org/officeDocument/2006/relationships/image" Target="../media/image44.wmf"/></Relationships>
</file>

<file path=ppt/slides/_rels/slide22.xml.rels><?xml version="1.0" encoding="UTF-8" standalone="yes"?>
<Relationships xmlns="http://schemas.openxmlformats.org/package/2006/relationships"><Relationship Id="rId3" Type="http://schemas.openxmlformats.org/officeDocument/2006/relationships/hyperlink" Target="http://www.xtal.iqfr.csic.es/Cristalografia/archivos_06/laue1.jpg" TargetMode="External"/><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3.bin"/><Relationship Id="rId5" Type="http://schemas.openxmlformats.org/officeDocument/2006/relationships/image" Target="../media/image47.wmf"/><Relationship Id="rId4" Type="http://schemas.openxmlformats.org/officeDocument/2006/relationships/oleObject" Target="../embeddings/oleObject32.bin"/></Relationships>
</file>

<file path=ppt/slides/_rels/slide24.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54.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1.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37.bin"/><Relationship Id="rId14" Type="http://schemas.openxmlformats.org/officeDocument/2006/relationships/image" Target="../media/image55.wmf"/></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1.bin"/><Relationship Id="rId5" Type="http://schemas.openxmlformats.org/officeDocument/2006/relationships/image" Target="../media/image56.wmf"/><Relationship Id="rId4" Type="http://schemas.openxmlformats.org/officeDocument/2006/relationships/oleObject" Target="../embeddings/oleObject40.bin"/></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43.bin"/><Relationship Id="rId5" Type="http://schemas.openxmlformats.org/officeDocument/2006/relationships/image" Target="../media/image59.wmf"/><Relationship Id="rId4" Type="http://schemas.openxmlformats.org/officeDocument/2006/relationships/oleObject" Target="../embeddings/oleObject42.bin"/></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49.bin"/><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72.wmf"/><Relationship Id="rId2" Type="http://schemas.openxmlformats.org/officeDocument/2006/relationships/slideLayout" Target="../slideLayouts/slideLayout7.xml"/><Relationship Id="rId16" Type="http://schemas.openxmlformats.org/officeDocument/2006/relationships/image" Target="../media/image74.wmf"/><Relationship Id="rId1" Type="http://schemas.openxmlformats.org/officeDocument/2006/relationships/vmlDrawing" Target="../drawings/vmlDrawing15.vml"/><Relationship Id="rId6" Type="http://schemas.openxmlformats.org/officeDocument/2006/relationships/image" Target="../media/image69.wmf"/><Relationship Id="rId11" Type="http://schemas.openxmlformats.org/officeDocument/2006/relationships/oleObject" Target="../embeddings/oleObject48.bin"/><Relationship Id="rId5" Type="http://schemas.openxmlformats.org/officeDocument/2006/relationships/oleObject" Target="../embeddings/oleObject45.bin"/><Relationship Id="rId15" Type="http://schemas.openxmlformats.org/officeDocument/2006/relationships/oleObject" Target="../embeddings/oleObject50.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47.bin"/><Relationship Id="rId14" Type="http://schemas.openxmlformats.org/officeDocument/2006/relationships/image" Target="../media/image73.wmf"/></Relationships>
</file>

<file path=ppt/slides/_rels/slide34.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79.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76.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54.bin"/><Relationship Id="rId14" Type="http://schemas.openxmlformats.org/officeDocument/2006/relationships/image" Target="../media/image80.wmf"/></Relationships>
</file>

<file path=ppt/slides/_rels/slide35.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79.wmf"/><Relationship Id="rId2" Type="http://schemas.openxmlformats.org/officeDocument/2006/relationships/slideLayout" Target="../slideLayouts/slideLayout7.xml"/><Relationship Id="rId16" Type="http://schemas.openxmlformats.org/officeDocument/2006/relationships/image" Target="../media/image84.wmf"/><Relationship Id="rId1" Type="http://schemas.openxmlformats.org/officeDocument/2006/relationships/vmlDrawing" Target="../drawings/vmlDrawing17.vml"/><Relationship Id="rId6" Type="http://schemas.openxmlformats.org/officeDocument/2006/relationships/image" Target="../media/image82.w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78.wmf"/><Relationship Id="rId4" Type="http://schemas.openxmlformats.org/officeDocument/2006/relationships/image" Target="../media/image81.wmf"/><Relationship Id="rId9" Type="http://schemas.openxmlformats.org/officeDocument/2006/relationships/oleObject" Target="../embeddings/oleObject60.bin"/><Relationship Id="rId14" Type="http://schemas.openxmlformats.org/officeDocument/2006/relationships/image" Target="../media/image8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85.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86.wmf"/></Relationships>
</file>

<file path=ppt/slides/_rels/slide3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79.wmf"/><Relationship Id="rId5" Type="http://schemas.openxmlformats.org/officeDocument/2006/relationships/oleObject" Target="../embeddings/oleObject67.bin"/><Relationship Id="rId10" Type="http://schemas.openxmlformats.org/officeDocument/2006/relationships/image" Target="../media/image89.wmf"/><Relationship Id="rId4" Type="http://schemas.openxmlformats.org/officeDocument/2006/relationships/image" Target="../media/image78.wmf"/><Relationship Id="rId9" Type="http://schemas.openxmlformats.org/officeDocument/2006/relationships/oleObject" Target="../embeddings/oleObject69.bin"/></Relationships>
</file>

<file path=ppt/slides/_rels/slide4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93.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79.wmf"/><Relationship Id="rId11" Type="http://schemas.openxmlformats.org/officeDocument/2006/relationships/oleObject" Target="../embeddings/oleObject75.bin"/><Relationship Id="rId5" Type="http://schemas.openxmlformats.org/officeDocument/2006/relationships/oleObject" Target="../embeddings/oleObject71.bin"/><Relationship Id="rId10" Type="http://schemas.openxmlformats.org/officeDocument/2006/relationships/oleObject" Target="../embeddings/oleObject74.bin"/><Relationship Id="rId4" Type="http://schemas.openxmlformats.org/officeDocument/2006/relationships/image" Target="../media/image78.wmf"/><Relationship Id="rId9" Type="http://schemas.openxmlformats.org/officeDocument/2006/relationships/oleObject" Target="../embeddings/oleObject73.bin"/></Relationships>
</file>

<file path=ppt/slides/_rels/slide44.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79.wmf"/><Relationship Id="rId5" Type="http://schemas.openxmlformats.org/officeDocument/2006/relationships/oleObject" Target="../embeddings/oleObject77.bin"/><Relationship Id="rId4" Type="http://schemas.openxmlformats.org/officeDocument/2006/relationships/image" Target="../media/image78.wmf"/></Relationships>
</file>

<file path=ppt/slides/_rels/slide45.xml.rels><?xml version="1.0" encoding="UTF-8" standalone="yes"?>
<Relationships xmlns="http://schemas.openxmlformats.org/package/2006/relationships"><Relationship Id="rId3" Type="http://schemas.openxmlformats.org/officeDocument/2006/relationships/hyperlink" Target="http://www.adias-uae.com/plaster.html" TargetMode="External"/><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46.xml.rels><?xml version="1.0" encoding="UTF-8" standalone="yes"?>
<Relationships xmlns="http://schemas.openxmlformats.org/package/2006/relationships"><Relationship Id="rId3" Type="http://schemas.openxmlformats.org/officeDocument/2006/relationships/hyperlink" Target="http://www.stanford.edu/group/glam/xlab/MatSci162_172/LectureNotes/06_Geometry,%20Detectors.pdf" TargetMode="External"/><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9.png"/><Relationship Id="rId7"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80.bin"/><Relationship Id="rId5" Type="http://schemas.openxmlformats.org/officeDocument/2006/relationships/image" Target="../media/image97.wmf"/><Relationship Id="rId4" Type="http://schemas.openxmlformats.org/officeDocument/2006/relationships/oleObject" Target="../embeddings/oleObject79.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image" Target="../media/image102.png"/><Relationship Id="rId7" Type="http://schemas.openxmlformats.org/officeDocument/2006/relationships/image" Target="../media/image98.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83.bin"/><Relationship Id="rId5" Type="http://schemas.openxmlformats.org/officeDocument/2006/relationships/image" Target="../media/image100.wmf"/><Relationship Id="rId4" Type="http://schemas.openxmlformats.org/officeDocument/2006/relationships/oleObject" Target="../embeddings/oleObject82.bin"/><Relationship Id="rId9" Type="http://schemas.openxmlformats.org/officeDocument/2006/relationships/image" Target="../media/image101.wmf"/></Relationships>
</file>

<file path=ppt/slides/_rels/slide4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104.wmf"/></Relationships>
</file>

<file path=ppt/slides/_rels/slide52.x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oleObject" Target="../embeddings/oleObject91.bin"/><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109.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06.wmf"/><Relationship Id="rId11" Type="http://schemas.openxmlformats.org/officeDocument/2006/relationships/oleObject" Target="../embeddings/oleObject90.bin"/><Relationship Id="rId5" Type="http://schemas.openxmlformats.org/officeDocument/2006/relationships/oleObject" Target="../embeddings/oleObject87.bin"/><Relationship Id="rId10" Type="http://schemas.openxmlformats.org/officeDocument/2006/relationships/image" Target="../media/image108.wmf"/><Relationship Id="rId4" Type="http://schemas.openxmlformats.org/officeDocument/2006/relationships/image" Target="../media/image105.wmf"/><Relationship Id="rId9" Type="http://schemas.openxmlformats.org/officeDocument/2006/relationships/oleObject" Target="../embeddings/oleObject89.bin"/><Relationship Id="rId14" Type="http://schemas.openxmlformats.org/officeDocument/2006/relationships/image" Target="../media/image110.wmf"/></Relationships>
</file>

<file path=ppt/slides/_rels/slide53.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oleObject" Target="../embeddings/oleObject97.bin"/><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115.wmf"/><Relationship Id="rId2" Type="http://schemas.openxmlformats.org/officeDocument/2006/relationships/slideLayout" Target="../slideLayouts/slideLayout7.xml"/><Relationship Id="rId16" Type="http://schemas.openxmlformats.org/officeDocument/2006/relationships/image" Target="../media/image117.wmf"/><Relationship Id="rId1" Type="http://schemas.openxmlformats.org/officeDocument/2006/relationships/vmlDrawing" Target="../drawings/vmlDrawing27.vml"/><Relationship Id="rId6" Type="http://schemas.openxmlformats.org/officeDocument/2006/relationships/image" Target="../media/image112.wmf"/><Relationship Id="rId11" Type="http://schemas.openxmlformats.org/officeDocument/2006/relationships/oleObject" Target="../embeddings/oleObject96.bin"/><Relationship Id="rId5" Type="http://schemas.openxmlformats.org/officeDocument/2006/relationships/oleObject" Target="../embeddings/oleObject93.bin"/><Relationship Id="rId15" Type="http://schemas.openxmlformats.org/officeDocument/2006/relationships/oleObject" Target="../embeddings/oleObject98.bin"/><Relationship Id="rId10" Type="http://schemas.openxmlformats.org/officeDocument/2006/relationships/image" Target="../media/image114.wmf"/><Relationship Id="rId4" Type="http://schemas.openxmlformats.org/officeDocument/2006/relationships/image" Target="../media/image111.wmf"/><Relationship Id="rId9" Type="http://schemas.openxmlformats.org/officeDocument/2006/relationships/oleObject" Target="../embeddings/oleObject95.bin"/><Relationship Id="rId14" Type="http://schemas.openxmlformats.org/officeDocument/2006/relationships/image" Target="../media/image116.wmf"/></Relationships>
</file>

<file path=ppt/slides/_rels/slide54.xml.rels><?xml version="1.0" encoding="UTF-8" standalone="yes"?>
<Relationships xmlns="http://schemas.openxmlformats.org/package/2006/relationships"><Relationship Id="rId8" Type="http://schemas.openxmlformats.org/officeDocument/2006/relationships/image" Target="../media/image119.wmf"/><Relationship Id="rId13" Type="http://schemas.openxmlformats.org/officeDocument/2006/relationships/oleObject" Target="../embeddings/oleObject104.bin"/><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121.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18.wmf"/><Relationship Id="rId11" Type="http://schemas.openxmlformats.org/officeDocument/2006/relationships/oleObject" Target="../embeddings/oleObject103.bin"/><Relationship Id="rId5" Type="http://schemas.openxmlformats.org/officeDocument/2006/relationships/oleObject" Target="../embeddings/oleObject100.bin"/><Relationship Id="rId10" Type="http://schemas.openxmlformats.org/officeDocument/2006/relationships/image" Target="../media/image120.wmf"/><Relationship Id="rId4" Type="http://schemas.openxmlformats.org/officeDocument/2006/relationships/image" Target="../media/image117.wmf"/><Relationship Id="rId9" Type="http://schemas.openxmlformats.org/officeDocument/2006/relationships/oleObject" Target="../embeddings/oleObject102.bin"/><Relationship Id="rId14" Type="http://schemas.openxmlformats.org/officeDocument/2006/relationships/image" Target="../media/image122.wmf"/></Relationships>
</file>

<file path=ppt/slides/_rels/slide55.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oleObject" Target="../embeddings/oleObject110.bin"/><Relationship Id="rId3" Type="http://schemas.openxmlformats.org/officeDocument/2006/relationships/oleObject" Target="../embeddings/oleObject105.bin"/><Relationship Id="rId7" Type="http://schemas.openxmlformats.org/officeDocument/2006/relationships/oleObject" Target="../embeddings/oleObject107.bin"/><Relationship Id="rId12" Type="http://schemas.openxmlformats.org/officeDocument/2006/relationships/image" Target="../media/image127.wmf"/><Relationship Id="rId2" Type="http://schemas.openxmlformats.org/officeDocument/2006/relationships/slideLayout" Target="../slideLayouts/slideLayout7.xml"/><Relationship Id="rId16" Type="http://schemas.openxmlformats.org/officeDocument/2006/relationships/image" Target="../media/image129.wmf"/><Relationship Id="rId1" Type="http://schemas.openxmlformats.org/officeDocument/2006/relationships/vmlDrawing" Target="../drawings/vmlDrawing29.vml"/><Relationship Id="rId6" Type="http://schemas.openxmlformats.org/officeDocument/2006/relationships/image" Target="../media/image124.wmf"/><Relationship Id="rId11" Type="http://schemas.openxmlformats.org/officeDocument/2006/relationships/oleObject" Target="../embeddings/oleObject109.bin"/><Relationship Id="rId5" Type="http://schemas.openxmlformats.org/officeDocument/2006/relationships/oleObject" Target="../embeddings/oleObject106.bin"/><Relationship Id="rId15" Type="http://schemas.openxmlformats.org/officeDocument/2006/relationships/oleObject" Target="../embeddings/oleObject111.bin"/><Relationship Id="rId10" Type="http://schemas.openxmlformats.org/officeDocument/2006/relationships/image" Target="../media/image126.wmf"/><Relationship Id="rId4" Type="http://schemas.openxmlformats.org/officeDocument/2006/relationships/image" Target="../media/image123.wmf"/><Relationship Id="rId9" Type="http://schemas.openxmlformats.org/officeDocument/2006/relationships/oleObject" Target="../embeddings/oleObject108.bin"/><Relationship Id="rId14" Type="http://schemas.openxmlformats.org/officeDocument/2006/relationships/image" Target="../media/image128.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112.bin"/><Relationship Id="rId7" Type="http://schemas.openxmlformats.org/officeDocument/2006/relationships/oleObject" Target="../embeddings/oleObject114.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31.wmf"/><Relationship Id="rId5" Type="http://schemas.openxmlformats.org/officeDocument/2006/relationships/oleObject" Target="../embeddings/oleObject113.bin"/><Relationship Id="rId4" Type="http://schemas.openxmlformats.org/officeDocument/2006/relationships/image" Target="../media/image130.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17.bin"/><Relationship Id="rId13" Type="http://schemas.openxmlformats.org/officeDocument/2006/relationships/image" Target="../media/image137.wmf"/><Relationship Id="rId3" Type="http://schemas.openxmlformats.org/officeDocument/2006/relationships/image" Target="../media/image138.png"/><Relationship Id="rId7" Type="http://schemas.openxmlformats.org/officeDocument/2006/relationships/image" Target="../media/image134.wmf"/><Relationship Id="rId12" Type="http://schemas.openxmlformats.org/officeDocument/2006/relationships/oleObject" Target="../embeddings/oleObject119.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116.bin"/><Relationship Id="rId11" Type="http://schemas.openxmlformats.org/officeDocument/2006/relationships/image" Target="../media/image136.wmf"/><Relationship Id="rId5" Type="http://schemas.openxmlformats.org/officeDocument/2006/relationships/image" Target="../media/image133.wmf"/><Relationship Id="rId10" Type="http://schemas.openxmlformats.org/officeDocument/2006/relationships/oleObject" Target="../embeddings/oleObject118.bin"/><Relationship Id="rId4" Type="http://schemas.openxmlformats.org/officeDocument/2006/relationships/oleObject" Target="../embeddings/oleObject115.bin"/><Relationship Id="rId9" Type="http://schemas.openxmlformats.org/officeDocument/2006/relationships/image" Target="../media/image135.wmf"/></Relationships>
</file>

<file path=ppt/slides/_rels/slide59.x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oleObject" Target="../embeddings/oleObject120.bin"/><Relationship Id="rId7" Type="http://schemas.openxmlformats.org/officeDocument/2006/relationships/oleObject" Target="../embeddings/oleObject122.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40.wmf"/><Relationship Id="rId5" Type="http://schemas.openxmlformats.org/officeDocument/2006/relationships/oleObject" Target="../embeddings/oleObject121.bin"/><Relationship Id="rId10" Type="http://schemas.openxmlformats.org/officeDocument/2006/relationships/image" Target="../media/image142.wmf"/><Relationship Id="rId4" Type="http://schemas.openxmlformats.org/officeDocument/2006/relationships/image" Target="../media/image139.wmf"/><Relationship Id="rId9" Type="http://schemas.openxmlformats.org/officeDocument/2006/relationships/oleObject" Target="../embeddings/oleObject123.bin"/></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8.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26.bin"/><Relationship Id="rId3" Type="http://schemas.openxmlformats.org/officeDocument/2006/relationships/image" Target="../media/image147.png"/><Relationship Id="rId7" Type="http://schemas.openxmlformats.org/officeDocument/2006/relationships/image" Target="../media/image144.w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125.bin"/><Relationship Id="rId11" Type="http://schemas.openxmlformats.org/officeDocument/2006/relationships/image" Target="../media/image146.wmf"/><Relationship Id="rId5" Type="http://schemas.openxmlformats.org/officeDocument/2006/relationships/image" Target="../media/image143.wmf"/><Relationship Id="rId10" Type="http://schemas.openxmlformats.org/officeDocument/2006/relationships/oleObject" Target="../embeddings/oleObject127.bin"/><Relationship Id="rId4" Type="http://schemas.openxmlformats.org/officeDocument/2006/relationships/oleObject" Target="../embeddings/oleObject124.bin"/><Relationship Id="rId9" Type="http://schemas.openxmlformats.org/officeDocument/2006/relationships/image" Target="../media/image145.wmf"/></Relationships>
</file>

<file path=ppt/slides/_rels/slide61.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48.wmf"/><Relationship Id="rId5" Type="http://schemas.openxmlformats.org/officeDocument/2006/relationships/oleObject" Target="../embeddings/oleObject128.bin"/><Relationship Id="rId4" Type="http://schemas.openxmlformats.org/officeDocument/2006/relationships/image" Target="../media/image150.pn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52.emf"/><Relationship Id="rId5" Type="http://schemas.openxmlformats.org/officeDocument/2006/relationships/oleObject" Target="../embeddings/oleObject130.bin"/><Relationship Id="rId4" Type="http://schemas.openxmlformats.org/officeDocument/2006/relationships/image" Target="../media/image151.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wmf"/></Relationships>
</file>

<file path=ppt/slides/_rels/slide64.xml.rels><?xml version="1.0" encoding="UTF-8" standalone="yes"?>
<Relationships xmlns="http://schemas.openxmlformats.org/package/2006/relationships"><Relationship Id="rId8" Type="http://schemas.openxmlformats.org/officeDocument/2006/relationships/image" Target="../media/image158.wmf"/><Relationship Id="rId3" Type="http://schemas.openxmlformats.org/officeDocument/2006/relationships/oleObject" Target="../embeddings/oleObject132.bin"/><Relationship Id="rId7" Type="http://schemas.openxmlformats.org/officeDocument/2006/relationships/oleObject" Target="../embeddings/oleObject134.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57.wmf"/><Relationship Id="rId5" Type="http://schemas.openxmlformats.org/officeDocument/2006/relationships/oleObject" Target="../embeddings/oleObject133.bin"/><Relationship Id="rId10" Type="http://schemas.openxmlformats.org/officeDocument/2006/relationships/image" Target="../media/image159.wmf"/><Relationship Id="rId4" Type="http://schemas.openxmlformats.org/officeDocument/2006/relationships/image" Target="../media/image156.wmf"/><Relationship Id="rId9" Type="http://schemas.openxmlformats.org/officeDocument/2006/relationships/oleObject" Target="../embeddings/oleObject135.bin"/></Relationships>
</file>

<file path=ppt/slides/_rels/slide65.xml.rels><?xml version="1.0" encoding="UTF-8" standalone="yes"?>
<Relationships xmlns="http://schemas.openxmlformats.org/package/2006/relationships"><Relationship Id="rId8" Type="http://schemas.openxmlformats.org/officeDocument/2006/relationships/image" Target="../media/image162.wmf"/><Relationship Id="rId13" Type="http://schemas.openxmlformats.org/officeDocument/2006/relationships/oleObject" Target="../embeddings/oleObject141.bin"/><Relationship Id="rId3" Type="http://schemas.openxmlformats.org/officeDocument/2006/relationships/oleObject" Target="../embeddings/oleObject136.bin"/><Relationship Id="rId7" Type="http://schemas.openxmlformats.org/officeDocument/2006/relationships/oleObject" Target="../embeddings/oleObject138.bin"/><Relationship Id="rId12" Type="http://schemas.openxmlformats.org/officeDocument/2006/relationships/image" Target="../media/image164.wmf"/><Relationship Id="rId2" Type="http://schemas.openxmlformats.org/officeDocument/2006/relationships/slideLayout" Target="../slideLayouts/slideLayout7.xml"/><Relationship Id="rId16" Type="http://schemas.openxmlformats.org/officeDocument/2006/relationships/image" Target="../media/image166.wmf"/><Relationship Id="rId1" Type="http://schemas.openxmlformats.org/officeDocument/2006/relationships/vmlDrawing" Target="../drawings/vmlDrawing38.vml"/><Relationship Id="rId6" Type="http://schemas.openxmlformats.org/officeDocument/2006/relationships/image" Target="../media/image161.wmf"/><Relationship Id="rId11" Type="http://schemas.openxmlformats.org/officeDocument/2006/relationships/oleObject" Target="../embeddings/oleObject140.bin"/><Relationship Id="rId5" Type="http://schemas.openxmlformats.org/officeDocument/2006/relationships/oleObject" Target="../embeddings/oleObject137.bin"/><Relationship Id="rId15" Type="http://schemas.openxmlformats.org/officeDocument/2006/relationships/oleObject" Target="../embeddings/oleObject142.bin"/><Relationship Id="rId10" Type="http://schemas.openxmlformats.org/officeDocument/2006/relationships/image" Target="../media/image163.wmf"/><Relationship Id="rId4" Type="http://schemas.openxmlformats.org/officeDocument/2006/relationships/image" Target="../media/image160.wmf"/><Relationship Id="rId9" Type="http://schemas.openxmlformats.org/officeDocument/2006/relationships/oleObject" Target="../embeddings/oleObject139.bin"/><Relationship Id="rId14" Type="http://schemas.openxmlformats.org/officeDocument/2006/relationships/image" Target="../media/image165.wmf"/></Relationships>
</file>

<file path=ppt/slides/_rels/slide66.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67.wmf"/><Relationship Id="rId5" Type="http://schemas.openxmlformats.org/officeDocument/2006/relationships/oleObject" Target="../embeddings/oleObject143.bin"/><Relationship Id="rId4" Type="http://schemas.openxmlformats.org/officeDocument/2006/relationships/image" Target="../media/image169.png"/></Relationships>
</file>

<file path=ppt/slides/_rels/slide67.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171.wmf"/><Relationship Id="rId5" Type="http://schemas.openxmlformats.org/officeDocument/2006/relationships/oleObject" Target="../embeddings/oleObject145.bin"/><Relationship Id="rId4" Type="http://schemas.openxmlformats.org/officeDocument/2006/relationships/image" Target="../media/image170.wmf"/></Relationships>
</file>

<file path=ppt/slides/_rels/slide69.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172.wmf"/><Relationship Id="rId4" Type="http://schemas.openxmlformats.org/officeDocument/2006/relationships/oleObject" Target="../embeddings/oleObject146.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176.wmf"/><Relationship Id="rId3" Type="http://schemas.openxmlformats.org/officeDocument/2006/relationships/oleObject" Target="../embeddings/oleObject147.bin"/><Relationship Id="rId7" Type="http://schemas.openxmlformats.org/officeDocument/2006/relationships/oleObject" Target="../embeddings/oleObject149.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175.wmf"/><Relationship Id="rId5" Type="http://schemas.openxmlformats.org/officeDocument/2006/relationships/oleObject" Target="../embeddings/oleObject148.bin"/><Relationship Id="rId10" Type="http://schemas.openxmlformats.org/officeDocument/2006/relationships/image" Target="../media/image177.wmf"/><Relationship Id="rId4" Type="http://schemas.openxmlformats.org/officeDocument/2006/relationships/image" Target="../media/image174.wmf"/><Relationship Id="rId9" Type="http://schemas.openxmlformats.org/officeDocument/2006/relationships/oleObject" Target="../embeddings/oleObject150.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178.wmf"/><Relationship Id="rId5" Type="http://schemas.openxmlformats.org/officeDocument/2006/relationships/oleObject" Target="../embeddings/oleObject151.bin"/><Relationship Id="rId4" Type="http://schemas.openxmlformats.org/officeDocument/2006/relationships/image" Target="../media/image179.wmf"/></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5952" y="188640"/>
            <a:ext cx="8262512" cy="646331"/>
          </a:xfrm>
          <a:prstGeom prst="rect">
            <a:avLst/>
          </a:prstGeom>
        </p:spPr>
        <p:txBody>
          <a:bodyPr wrap="square">
            <a:spAutoFit/>
          </a:bodyPr>
          <a:lstStyle/>
          <a:p>
            <a:pPr algn="ctr"/>
            <a:r>
              <a:rPr lang="en-US" altLang="zh-TW" sz="3600" dirty="0" smtClean="0">
                <a:latin typeface="Times New Roman" panose="02020603050405020304" pitchFamily="18" charset="0"/>
                <a:cs typeface="Times New Roman" panose="02020603050405020304" pitchFamily="18" charset="0"/>
              </a:rPr>
              <a:t>IX. X-ray </a:t>
            </a:r>
            <a:r>
              <a:rPr lang="en-US" altLang="zh-TW" sz="3600" dirty="0">
                <a:latin typeface="Times New Roman" panose="02020603050405020304" pitchFamily="18" charset="0"/>
                <a:cs typeface="Times New Roman" panose="02020603050405020304" pitchFamily="18" charset="0"/>
              </a:rPr>
              <a:t>diffraction</a:t>
            </a:r>
            <a:endParaRPr lang="zh-TW" altLang="zh-TW" sz="3600" dirty="0">
              <a:latin typeface="Times New Roman" pitchFamily="18" charset="0"/>
              <a:ea typeface="標楷體" pitchFamily="65" charset="-120"/>
              <a:cs typeface="Times New Roman" pitchFamily="18" charset="0"/>
            </a:endParaRPr>
          </a:p>
        </p:txBody>
      </p:sp>
      <p:sp>
        <p:nvSpPr>
          <p:cNvPr id="2" name="文字方塊 1"/>
          <p:cNvSpPr txBox="1"/>
          <p:nvPr/>
        </p:nvSpPr>
        <p:spPr>
          <a:xfrm>
            <a:off x="755576" y="972017"/>
            <a:ext cx="4217821"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9-1. Production </a:t>
            </a:r>
            <a:r>
              <a:rPr lang="en-US" altLang="zh-TW" sz="3200" dirty="0">
                <a:latin typeface="Times New Roman" panose="02020603050405020304" pitchFamily="18" charset="0"/>
                <a:cs typeface="Times New Roman" panose="02020603050405020304" pitchFamily="18" charset="0"/>
              </a:rPr>
              <a:t>of X-ray</a:t>
            </a:r>
            <a:endParaRPr lang="zh-TW" altLang="en-US" sz="3200" dirty="0">
              <a:latin typeface="Times New Roman" panose="02020603050405020304" pitchFamily="18" charset="0"/>
              <a:cs typeface="Times New Roman" panose="02020603050405020304" pitchFamily="18" charset="0"/>
            </a:endParaRPr>
          </a:p>
        </p:txBody>
      </p:sp>
      <p:sp>
        <p:nvSpPr>
          <p:cNvPr id="9" name="矩形 8"/>
          <p:cNvSpPr/>
          <p:nvPr/>
        </p:nvSpPr>
        <p:spPr>
          <a:xfrm>
            <a:off x="1187624" y="6053226"/>
            <a:ext cx="7416824" cy="400110"/>
          </a:xfrm>
          <a:prstGeom prst="rect">
            <a:avLst/>
          </a:prstGeom>
        </p:spPr>
        <p:txBody>
          <a:bodyPr wrap="square">
            <a:spAutoFit/>
          </a:bodyPr>
          <a:lstStyle/>
          <a:p>
            <a:r>
              <a:rPr lang="en-US" altLang="zh-TW" sz="2000" dirty="0">
                <a:latin typeface="Times New Roman" pitchFamily="18" charset="0"/>
                <a:cs typeface="Times New Roman" pitchFamily="18" charset="0"/>
                <a:hlinkClick r:id="rId2"/>
              </a:rPr>
              <a:t>http://www.arpansa.gov.au/radiationprotection/basics/xrays.cfm</a:t>
            </a:r>
            <a:endParaRPr lang="zh-TW" altLang="en-US" sz="2000" dirty="0">
              <a:latin typeface="Times New Roman" pitchFamily="18" charset="0"/>
              <a:cs typeface="Times New Roman" pitchFamily="18" charset="0"/>
            </a:endParaRPr>
          </a:p>
        </p:txBody>
      </p:sp>
      <p:pic>
        <p:nvPicPr>
          <p:cNvPr id="10" name="Picture 4" descr="Image showing X-ray tube. Heated filament emits electrons by thermionic emission, electrons are accelerated by high voltage; x-rays produced when high speed electrons hit the metal targ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723529"/>
            <a:ext cx="5760640" cy="3297759"/>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bwMode="auto">
          <a:xfrm>
            <a:off x="1545116" y="1484784"/>
            <a:ext cx="7424853" cy="1077218"/>
          </a:xfrm>
          <a:prstGeom prst="rect">
            <a:avLst/>
          </a:prstGeom>
          <a:noFill/>
          <a:ln w="9525">
            <a:noFill/>
            <a:miter lim="800000"/>
            <a:headEnd/>
            <a:tailEnd/>
          </a:ln>
        </p:spPr>
        <p:txBody>
          <a:bodyPr wrap="none" rtlCol="0">
            <a:spAutoFit/>
          </a:bodyPr>
          <a:lstStyle/>
          <a:p>
            <a:r>
              <a:rPr lang="en-US" altLang="zh-TW" sz="3200" dirty="0" smtClean="0">
                <a:latin typeface="Times New Roman" pitchFamily="18" charset="0"/>
                <a:cs typeface="Times New Roman" pitchFamily="18" charset="0"/>
              </a:rPr>
              <a:t>Vacuum, thermionic emission, high voltage,</a:t>
            </a:r>
          </a:p>
          <a:p>
            <a:r>
              <a:rPr lang="en-US" altLang="zh-TW" sz="3200" dirty="0" smtClean="0">
                <a:latin typeface="Times New Roman" pitchFamily="18" charset="0"/>
                <a:cs typeface="Times New Roman" pitchFamily="18" charset="0"/>
              </a:rPr>
              <a:t>and a target</a:t>
            </a:r>
            <a:endParaRPr lang="zh-TW" alt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61916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71600" y="332656"/>
            <a:ext cx="3226974"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(1) </a:t>
            </a:r>
            <a:r>
              <a:rPr lang="en-US" altLang="zh-TW" sz="3200" dirty="0">
                <a:latin typeface="Times New Roman" panose="02020603050405020304" pitchFamily="18" charset="0"/>
                <a:cs typeface="Times New Roman" panose="02020603050405020304" pitchFamily="18" charset="0"/>
              </a:rPr>
              <a:t>Laue condition</a:t>
            </a:r>
            <a:endParaRPr lang="zh-TW" altLang="en-US" sz="3200" dirty="0" smtClean="0">
              <a:latin typeface="Times New Roman" panose="02020603050405020304" pitchFamily="18" charset="0"/>
              <a:cs typeface="Times New Roman" panose="02020603050405020304" pitchFamily="18" charset="0"/>
            </a:endParaRPr>
          </a:p>
        </p:txBody>
      </p:sp>
      <p:sp>
        <p:nvSpPr>
          <p:cNvPr id="3" name="文字方塊 2"/>
          <p:cNvSpPr txBox="1"/>
          <p:nvPr/>
        </p:nvSpPr>
        <p:spPr>
          <a:xfrm>
            <a:off x="1547664" y="980728"/>
            <a:ext cx="7460697" cy="1569660"/>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Von Laue derived the “ Laue conditions “ </a:t>
            </a:r>
            <a:r>
              <a:rPr lang="en-US" altLang="zh-TW" sz="3200" dirty="0" smtClean="0">
                <a:latin typeface="Times New Roman" panose="02020603050405020304" pitchFamily="18" charset="0"/>
                <a:cs typeface="Times New Roman" panose="02020603050405020304" pitchFamily="18" charset="0"/>
              </a:rPr>
              <a:t>in</a:t>
            </a:r>
          </a:p>
          <a:p>
            <a:r>
              <a:rPr lang="en-US" altLang="zh-TW" sz="3200" dirty="0" smtClean="0">
                <a:latin typeface="Times New Roman" panose="02020603050405020304" pitchFamily="18" charset="0"/>
                <a:cs typeface="Times New Roman" panose="02020603050405020304" pitchFamily="18" charset="0"/>
              </a:rPr>
              <a:t>1912 </a:t>
            </a:r>
            <a:r>
              <a:rPr lang="en-US" altLang="zh-TW" sz="3200" dirty="0">
                <a:latin typeface="Times New Roman" panose="02020603050405020304" pitchFamily="18" charset="0"/>
                <a:cs typeface="Times New Roman" panose="02020603050405020304" pitchFamily="18" charset="0"/>
              </a:rPr>
              <a:t>to express the necessary conditions </a:t>
            </a:r>
            <a:r>
              <a:rPr lang="en-US" altLang="zh-TW" sz="3200" dirty="0" smtClean="0">
                <a:latin typeface="Times New Roman" panose="02020603050405020304" pitchFamily="18" charset="0"/>
                <a:cs typeface="Times New Roman" panose="02020603050405020304" pitchFamily="18" charset="0"/>
              </a:rPr>
              <a:t>for</a:t>
            </a:r>
          </a:p>
          <a:p>
            <a:r>
              <a:rPr lang="en-US" altLang="zh-TW" sz="3200" dirty="0" smtClean="0">
                <a:latin typeface="Times New Roman" panose="02020603050405020304" pitchFamily="18" charset="0"/>
                <a:cs typeface="Times New Roman" panose="02020603050405020304" pitchFamily="18" charset="0"/>
              </a:rPr>
              <a:t>diffraction</a:t>
            </a:r>
            <a:r>
              <a:rPr lang="en-US" altLang="zh-TW" sz="3200" dirty="0">
                <a:latin typeface="Times New Roman" panose="02020603050405020304" pitchFamily="18" charset="0"/>
                <a:cs typeface="Times New Roman" panose="02020603050405020304" pitchFamily="18" charset="0"/>
              </a:rPr>
              <a:t>.</a:t>
            </a:r>
            <a:endParaRPr lang="zh-TW" altLang="en-US" sz="3200" dirty="0" smtClean="0">
              <a:latin typeface="Times New Roman" panose="02020603050405020304" pitchFamily="18" charset="0"/>
              <a:cs typeface="Times New Roman" panose="02020603050405020304" pitchFamily="18" charset="0"/>
            </a:endParaRPr>
          </a:p>
        </p:txBody>
      </p:sp>
      <p:sp>
        <p:nvSpPr>
          <p:cNvPr id="4" name="矩形 3"/>
          <p:cNvSpPr/>
          <p:nvPr/>
        </p:nvSpPr>
        <p:spPr>
          <a:xfrm>
            <a:off x="1547664" y="2550388"/>
            <a:ext cx="7344816" cy="1077218"/>
          </a:xfrm>
          <a:prstGeom prst="rect">
            <a:avLst/>
          </a:prstGeom>
        </p:spPr>
        <p:txBody>
          <a:bodyPr wrap="square">
            <a:spAutoFit/>
          </a:bodyPr>
          <a:lstStyle/>
          <a:p>
            <a:r>
              <a:rPr lang="en-US" altLang="zh-TW" sz="3200" kern="100" dirty="0">
                <a:latin typeface="Times New Roman" panose="02020603050405020304" pitchFamily="18" charset="0"/>
                <a:cs typeface="Times New Roman" panose="02020603050405020304" pitchFamily="18" charset="0"/>
              </a:rPr>
              <a:t>Assume </a:t>
            </a:r>
            <a:r>
              <a:rPr lang="en-US" altLang="zh-TW" sz="3200" kern="100" dirty="0" smtClean="0">
                <a:latin typeface="Times New Roman" panose="02020603050405020304" pitchFamily="18" charset="0"/>
                <a:cs typeface="Times New Roman" panose="02020603050405020304" pitchFamily="18" charset="0"/>
              </a:rPr>
              <a:t>that          </a:t>
            </a:r>
            <a:r>
              <a:rPr lang="en-US" altLang="zh-TW" sz="3200" kern="100" dirty="0" smtClean="0">
                <a:effectLst/>
                <a:latin typeface="Times New Roman" panose="02020603050405020304" pitchFamily="18" charset="0"/>
                <a:cs typeface="Times New Roman" panose="02020603050405020304" pitchFamily="18" charset="0"/>
              </a:rPr>
              <a:t> are </a:t>
            </a:r>
            <a:r>
              <a:rPr lang="en-US" altLang="zh-TW" sz="3200" kern="100" dirty="0">
                <a:effectLst/>
                <a:latin typeface="Times New Roman" panose="02020603050405020304" pitchFamily="18" charset="0"/>
                <a:cs typeface="Times New Roman" panose="02020603050405020304" pitchFamily="18" charset="0"/>
              </a:rPr>
              <a:t>three crystal lattice vectors in a crystal</a:t>
            </a:r>
            <a:endParaRPr lang="zh-TW" altLang="en-US" sz="3200" dirty="0">
              <a:latin typeface="Times New Roman" panose="02020603050405020304" pitchFamily="18" charset="0"/>
              <a:cs typeface="Times New Roman" panose="02020603050405020304" pitchFamily="18" charset="0"/>
            </a:endParaRPr>
          </a:p>
        </p:txBody>
      </p:sp>
      <p:graphicFrame>
        <p:nvGraphicFramePr>
          <p:cNvPr id="5" name="物件 4"/>
          <p:cNvGraphicFramePr>
            <a:graphicFrameLocks noChangeAspect="1"/>
          </p:cNvGraphicFramePr>
          <p:nvPr>
            <p:extLst>
              <p:ext uri="{D42A27DB-BD31-4B8C-83A1-F6EECF244321}">
                <p14:modId xmlns:p14="http://schemas.microsoft.com/office/powerpoint/2010/main" val="1271357215"/>
              </p:ext>
            </p:extLst>
          </p:nvPr>
        </p:nvGraphicFramePr>
        <p:xfrm>
          <a:off x="3707904" y="2550388"/>
          <a:ext cx="1047750" cy="571500"/>
        </p:xfrm>
        <a:graphic>
          <a:graphicData uri="http://schemas.openxmlformats.org/presentationml/2006/ole">
            <mc:AlternateContent xmlns:mc="http://schemas.openxmlformats.org/markup-compatibility/2006">
              <mc:Choice xmlns:v="urn:schemas-microsoft-com:vml" Requires="v">
                <p:oleObj spid="_x0000_s4303" name="方程式" r:id="rId3" imgW="419040" imgH="228600" progId="Equation.3">
                  <p:embed/>
                </p:oleObj>
              </mc:Choice>
              <mc:Fallback>
                <p:oleObj name="方程式" r:id="rId3" imgW="419040" imgH="228600" progId="Equation.3">
                  <p:embed/>
                  <p:pic>
                    <p:nvPicPr>
                      <p:cNvPr id="0"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550388"/>
                        <a:ext cx="10477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3666931118"/>
              </p:ext>
            </p:extLst>
          </p:nvPr>
        </p:nvGraphicFramePr>
        <p:xfrm>
          <a:off x="1691680" y="3648505"/>
          <a:ext cx="6350000" cy="635000"/>
        </p:xfrm>
        <a:graphic>
          <a:graphicData uri="http://schemas.openxmlformats.org/presentationml/2006/ole">
            <mc:AlternateContent xmlns:mc="http://schemas.openxmlformats.org/markup-compatibility/2006">
              <mc:Choice xmlns:v="urn:schemas-microsoft-com:vml" Requires="v">
                <p:oleObj spid="_x0000_s4304" name="方程式" r:id="rId5" imgW="2539800" imgH="253800" progId="Equation.3">
                  <p:embed/>
                </p:oleObj>
              </mc:Choice>
              <mc:Fallback>
                <p:oleObj name="方程式" r:id="rId5" imgW="2539800" imgH="253800" progId="Equation.3">
                  <p:embed/>
                  <p:pic>
                    <p:nvPicPr>
                      <p:cNvPr id="0"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3648505"/>
                        <a:ext cx="63500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2327609790"/>
              </p:ext>
            </p:extLst>
          </p:nvPr>
        </p:nvGraphicFramePr>
        <p:xfrm>
          <a:off x="1709936" y="4293096"/>
          <a:ext cx="2286000" cy="603250"/>
        </p:xfrm>
        <a:graphic>
          <a:graphicData uri="http://schemas.openxmlformats.org/presentationml/2006/ole">
            <mc:AlternateContent xmlns:mc="http://schemas.openxmlformats.org/markup-compatibility/2006">
              <mc:Choice xmlns:v="urn:schemas-microsoft-com:vml" Requires="v">
                <p:oleObj spid="_x0000_s4305" name="方程式" r:id="rId7" imgW="914400" imgH="241200" progId="Equation.3">
                  <p:embed/>
                </p:oleObj>
              </mc:Choice>
              <mc:Fallback>
                <p:oleObj name="方程式" r:id="rId7" imgW="914400" imgH="241200" progId="Equation.3">
                  <p:embed/>
                  <p:pic>
                    <p:nvPicPr>
                      <p:cNvPr id="0" name="Picture 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9936" y="4293096"/>
                        <a:ext cx="228600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字方塊 7"/>
          <p:cNvSpPr txBox="1"/>
          <p:nvPr/>
        </p:nvSpPr>
        <p:spPr>
          <a:xfrm>
            <a:off x="1763688" y="4941168"/>
            <a:ext cx="1786643"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Similarly,</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9" name="物件 8"/>
          <p:cNvGraphicFramePr>
            <a:graphicFrameLocks noChangeAspect="1"/>
          </p:cNvGraphicFramePr>
          <p:nvPr>
            <p:extLst>
              <p:ext uri="{D42A27DB-BD31-4B8C-83A1-F6EECF244321}">
                <p14:modId xmlns:p14="http://schemas.microsoft.com/office/powerpoint/2010/main" val="1383050108"/>
              </p:ext>
            </p:extLst>
          </p:nvPr>
        </p:nvGraphicFramePr>
        <p:xfrm>
          <a:off x="3870176" y="4869160"/>
          <a:ext cx="2286000" cy="603250"/>
        </p:xfrm>
        <a:graphic>
          <a:graphicData uri="http://schemas.openxmlformats.org/presentationml/2006/ole">
            <mc:AlternateContent xmlns:mc="http://schemas.openxmlformats.org/markup-compatibility/2006">
              <mc:Choice xmlns:v="urn:schemas-microsoft-com:vml" Requires="v">
                <p:oleObj spid="_x0000_s4306" name="方程式" r:id="rId9" imgW="914400" imgH="241200" progId="Equation.3">
                  <p:embed/>
                </p:oleObj>
              </mc:Choice>
              <mc:Fallback>
                <p:oleObj name="方程式" r:id="rId9" imgW="914400" imgH="241200" progId="Equation.3">
                  <p:embed/>
                  <p:pic>
                    <p:nvPicPr>
                      <p:cNvPr id="0" name="Picture 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0176" y="4869160"/>
                        <a:ext cx="228600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物件 9"/>
          <p:cNvGraphicFramePr>
            <a:graphicFrameLocks noChangeAspect="1"/>
          </p:cNvGraphicFramePr>
          <p:nvPr>
            <p:extLst>
              <p:ext uri="{D42A27DB-BD31-4B8C-83A1-F6EECF244321}">
                <p14:modId xmlns:p14="http://schemas.microsoft.com/office/powerpoint/2010/main" val="1657983518"/>
              </p:ext>
            </p:extLst>
          </p:nvPr>
        </p:nvGraphicFramePr>
        <p:xfrm>
          <a:off x="6726238" y="4868863"/>
          <a:ext cx="2190750" cy="603250"/>
        </p:xfrm>
        <a:graphic>
          <a:graphicData uri="http://schemas.openxmlformats.org/presentationml/2006/ole">
            <mc:AlternateContent xmlns:mc="http://schemas.openxmlformats.org/markup-compatibility/2006">
              <mc:Choice xmlns:v="urn:schemas-microsoft-com:vml" Requires="v">
                <p:oleObj spid="_x0000_s4307" name="方程式" r:id="rId11" imgW="876240" imgH="241200" progId="Equation.3">
                  <p:embed/>
                </p:oleObj>
              </mc:Choice>
              <mc:Fallback>
                <p:oleObj name="方程式" r:id="rId11" imgW="876240" imgH="241200" progId="Equation.3">
                  <p:embed/>
                  <p:pic>
                    <p:nvPicPr>
                      <p:cNvPr id="0" name="Picture 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6238" y="4868863"/>
                        <a:ext cx="219075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716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7624" y="263550"/>
            <a:ext cx="7560840" cy="1077218"/>
          </a:xfrm>
          <a:prstGeom prst="rect">
            <a:avLst/>
          </a:prstGeom>
        </p:spPr>
        <p:txBody>
          <a:bodyPr wrap="square">
            <a:spAutoFit/>
          </a:bodyPr>
          <a:lstStyle/>
          <a:p>
            <a:r>
              <a:rPr lang="en-US" altLang="zh-TW" sz="3200" kern="100" dirty="0">
                <a:latin typeface="Times New Roman" panose="02020603050405020304" pitchFamily="18" charset="0"/>
                <a:cs typeface="Times New Roman" panose="02020603050405020304" pitchFamily="18" charset="0"/>
              </a:rPr>
              <a:t>Very often , the Laue conditions are expressed as</a:t>
            </a:r>
            <a:endParaRPr lang="zh-TW" altLang="en-US" sz="3200" dirty="0">
              <a:latin typeface="Times New Roman" panose="02020603050405020304" pitchFamily="18" charset="0"/>
              <a:cs typeface="Times New Roman" panose="02020603050405020304" pitchFamily="18" charset="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1802392978"/>
              </p:ext>
            </p:extLst>
          </p:nvPr>
        </p:nvGraphicFramePr>
        <p:xfrm>
          <a:off x="899592" y="1412776"/>
          <a:ext cx="2508250" cy="603250"/>
        </p:xfrm>
        <a:graphic>
          <a:graphicData uri="http://schemas.openxmlformats.org/presentationml/2006/ole">
            <mc:AlternateContent xmlns:mc="http://schemas.openxmlformats.org/markup-compatibility/2006">
              <mc:Choice xmlns:v="urn:schemas-microsoft-com:vml" Requires="v">
                <p:oleObj spid="_x0000_s5287" name="方程式" r:id="rId3" imgW="1002960" imgH="241200" progId="Equation.3">
                  <p:embed/>
                </p:oleObj>
              </mc:Choice>
              <mc:Fallback>
                <p:oleObj name="方程式" r:id="rId3" imgW="1002960" imgH="241200" progId="Equation.3">
                  <p:embed/>
                  <p:pic>
                    <p:nvPicPr>
                      <p:cNvPr id="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12776"/>
                        <a:ext cx="250825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812713610"/>
              </p:ext>
            </p:extLst>
          </p:nvPr>
        </p:nvGraphicFramePr>
        <p:xfrm>
          <a:off x="3723755" y="1412776"/>
          <a:ext cx="2476500" cy="603250"/>
        </p:xfrm>
        <a:graphic>
          <a:graphicData uri="http://schemas.openxmlformats.org/presentationml/2006/ole">
            <mc:AlternateContent xmlns:mc="http://schemas.openxmlformats.org/markup-compatibility/2006">
              <mc:Choice xmlns:v="urn:schemas-microsoft-com:vml" Requires="v">
                <p:oleObj spid="_x0000_s5288" name="方程式" r:id="rId5" imgW="990360" imgH="241200" progId="Equation.3">
                  <p:embed/>
                </p:oleObj>
              </mc:Choice>
              <mc:Fallback>
                <p:oleObj name="方程式" r:id="rId5" imgW="990360" imgH="241200" progId="Equation.3">
                  <p:embed/>
                  <p:pic>
                    <p:nvPicPr>
                      <p:cNvPr id="0"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755" y="1412776"/>
                        <a:ext cx="247650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4111777606"/>
              </p:ext>
            </p:extLst>
          </p:nvPr>
        </p:nvGraphicFramePr>
        <p:xfrm>
          <a:off x="6588224" y="1412776"/>
          <a:ext cx="2413000" cy="603250"/>
        </p:xfrm>
        <a:graphic>
          <a:graphicData uri="http://schemas.openxmlformats.org/presentationml/2006/ole">
            <mc:AlternateContent xmlns:mc="http://schemas.openxmlformats.org/markup-compatibility/2006">
              <mc:Choice xmlns:v="urn:schemas-microsoft-com:vml" Requires="v">
                <p:oleObj spid="_x0000_s5289" name="方程式" r:id="rId7" imgW="965160" imgH="241200" progId="Equation.3">
                  <p:embed/>
                </p:oleObj>
              </mc:Choice>
              <mc:Fallback>
                <p:oleObj name="方程式" r:id="rId7" imgW="965160" imgH="241200" progId="Equation.3">
                  <p:embed/>
                  <p:pic>
                    <p:nvPicPr>
                      <p:cNvPr id="0"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1412776"/>
                        <a:ext cx="241300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2130421315"/>
              </p:ext>
            </p:extLst>
          </p:nvPr>
        </p:nvGraphicFramePr>
        <p:xfrm>
          <a:off x="2411760" y="2204864"/>
          <a:ext cx="1587500" cy="539750"/>
        </p:xfrm>
        <a:graphic>
          <a:graphicData uri="http://schemas.openxmlformats.org/presentationml/2006/ole">
            <mc:AlternateContent xmlns:mc="http://schemas.openxmlformats.org/markup-compatibility/2006">
              <mc:Choice xmlns:v="urn:schemas-microsoft-com:vml" Requires="v">
                <p:oleObj spid="_x0000_s5290" name="方程式" r:id="rId9" imgW="634680" imgH="215640" progId="Equation.3">
                  <p:embed/>
                </p:oleObj>
              </mc:Choice>
              <mc:Fallback>
                <p:oleObj name="方程式" r:id="rId9" imgW="634680" imgH="215640" progId="Equation.3">
                  <p:embed/>
                  <p:pic>
                    <p:nvPicPr>
                      <p:cNvPr id="0"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760" y="2204864"/>
                        <a:ext cx="158750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1751580532"/>
              </p:ext>
            </p:extLst>
          </p:nvPr>
        </p:nvGraphicFramePr>
        <p:xfrm>
          <a:off x="4935538" y="2205038"/>
          <a:ext cx="1428750" cy="539750"/>
        </p:xfrm>
        <a:graphic>
          <a:graphicData uri="http://schemas.openxmlformats.org/presentationml/2006/ole">
            <mc:AlternateContent xmlns:mc="http://schemas.openxmlformats.org/markup-compatibility/2006">
              <mc:Choice xmlns:v="urn:schemas-microsoft-com:vml" Requires="v">
                <p:oleObj spid="_x0000_s5291" name="方程式" r:id="rId11" imgW="571320" imgH="215640" progId="Equation.3">
                  <p:embed/>
                </p:oleObj>
              </mc:Choice>
              <mc:Fallback>
                <p:oleObj name="方程式" r:id="rId11" imgW="571320" imgH="215640" progId="Equation.3">
                  <p:embed/>
                  <p:pic>
                    <p:nvPicPr>
                      <p:cNvPr id="0" name="Picture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5538" y="2205038"/>
                        <a:ext cx="142875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直線單箭頭接點 8"/>
          <p:cNvCxnSpPr/>
          <p:nvPr/>
        </p:nvCxnSpPr>
        <p:spPr>
          <a:xfrm flipV="1">
            <a:off x="3275856" y="2744614"/>
            <a:ext cx="0" cy="32434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2411760" y="2996952"/>
            <a:ext cx="2042547"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Unit vector</a:t>
            </a:r>
            <a:endParaRPr lang="zh-TW" altLang="en-US" sz="3200" dirty="0" smtClean="0">
              <a:latin typeface="Times New Roman" panose="02020603050405020304" pitchFamily="18" charset="0"/>
              <a:cs typeface="Times New Roman" panose="02020603050405020304" pitchFamily="18" charset="0"/>
            </a:endParaRPr>
          </a:p>
        </p:txBody>
      </p:sp>
      <p:sp>
        <p:nvSpPr>
          <p:cNvPr id="11" name="文字方塊 10"/>
          <p:cNvSpPr txBox="1"/>
          <p:nvPr/>
        </p:nvSpPr>
        <p:spPr>
          <a:xfrm>
            <a:off x="827584" y="4103201"/>
            <a:ext cx="7903126" cy="2062103"/>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The three Laue conditions must be </a:t>
            </a:r>
            <a:r>
              <a:rPr lang="en-US" altLang="zh-TW" sz="3200" dirty="0" smtClean="0">
                <a:latin typeface="Times New Roman" panose="02020603050405020304" pitchFamily="18" charset="0"/>
                <a:cs typeface="Times New Roman" panose="02020603050405020304" pitchFamily="18" charset="0"/>
              </a:rPr>
              <a:t>satisfied</a:t>
            </a:r>
          </a:p>
          <a:p>
            <a:r>
              <a:rPr lang="en-US" altLang="zh-TW" sz="3200" dirty="0" smtClean="0">
                <a:latin typeface="Times New Roman" panose="02020603050405020304" pitchFamily="18" charset="0"/>
                <a:cs typeface="Times New Roman" panose="02020603050405020304" pitchFamily="18" charset="0"/>
              </a:rPr>
              <a:t>simultaneously </a:t>
            </a:r>
            <a:r>
              <a:rPr lang="en-US" altLang="zh-TW" sz="3200" dirty="0">
                <a:latin typeface="Times New Roman" panose="02020603050405020304" pitchFamily="18" charset="0"/>
                <a:cs typeface="Times New Roman" panose="02020603050405020304" pitchFamily="18" charset="0"/>
              </a:rPr>
              <a:t>for diffraction to occur. </a:t>
            </a:r>
            <a:endParaRPr lang="en-US" altLang="zh-TW" sz="3200" dirty="0" smtClean="0">
              <a:latin typeface="Times New Roman" panose="02020603050405020304" pitchFamily="18" charset="0"/>
              <a:cs typeface="Times New Roman" panose="02020603050405020304" pitchFamily="18" charset="0"/>
            </a:endParaRPr>
          </a:p>
          <a:p>
            <a:r>
              <a:rPr lang="en-US" altLang="zh-TW" sz="3200" dirty="0" smtClean="0">
                <a:latin typeface="Times New Roman" panose="02020603050405020304" pitchFamily="18" charset="0"/>
                <a:cs typeface="Times New Roman" panose="02020603050405020304" pitchFamily="18" charset="0"/>
              </a:rPr>
              <a:t>The </a:t>
            </a:r>
            <a:r>
              <a:rPr lang="en-US" altLang="zh-TW" sz="3200" dirty="0">
                <a:latin typeface="Times New Roman" panose="02020603050405020304" pitchFamily="18" charset="0"/>
                <a:cs typeface="Times New Roman" panose="02020603050405020304" pitchFamily="18" charset="0"/>
              </a:rPr>
              <a:t>physical meaning of the 3 Laue </a:t>
            </a:r>
            <a:r>
              <a:rPr lang="en-US" altLang="zh-TW" sz="3200" dirty="0" smtClean="0">
                <a:latin typeface="Times New Roman" panose="02020603050405020304" pitchFamily="18" charset="0"/>
                <a:cs typeface="Times New Roman" panose="02020603050405020304" pitchFamily="18" charset="0"/>
              </a:rPr>
              <a:t>conditions</a:t>
            </a:r>
          </a:p>
          <a:p>
            <a:r>
              <a:rPr lang="en-US" altLang="zh-TW" sz="3200" dirty="0" smtClean="0">
                <a:latin typeface="Times New Roman" panose="02020603050405020304" pitchFamily="18" charset="0"/>
                <a:cs typeface="Times New Roman" panose="02020603050405020304" pitchFamily="18" charset="0"/>
              </a:rPr>
              <a:t>are </a:t>
            </a:r>
            <a:r>
              <a:rPr lang="en-US" altLang="zh-TW" sz="3200" dirty="0">
                <a:latin typeface="Times New Roman" panose="02020603050405020304" pitchFamily="18" charset="0"/>
                <a:cs typeface="Times New Roman" panose="02020603050405020304" pitchFamily="18" charset="0"/>
              </a:rPr>
              <a:t>illustrated below.</a:t>
            </a:r>
            <a:endParaRPr lang="zh-TW" alt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68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4528607" y="332656"/>
            <a:ext cx="4435881" cy="2304256"/>
          </a:xfrm>
          <a:prstGeom prst="rect">
            <a:avLst/>
          </a:prstGeom>
        </p:spPr>
      </p:pic>
      <p:sp>
        <p:nvSpPr>
          <p:cNvPr id="2" name="文字方塊 1"/>
          <p:cNvSpPr txBox="1"/>
          <p:nvPr/>
        </p:nvSpPr>
        <p:spPr>
          <a:xfrm>
            <a:off x="1043608" y="332656"/>
            <a:ext cx="3401893"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1st Laue conditions</a:t>
            </a:r>
            <a:endParaRPr lang="zh-TW" altLang="en-US" sz="3200" dirty="0" smtClean="0">
              <a:latin typeface="Times New Roman" panose="02020603050405020304" pitchFamily="18" charset="0"/>
              <a:cs typeface="Times New Roman" panose="02020603050405020304" pitchFamily="18" charset="0"/>
            </a:endParaRPr>
          </a:p>
        </p:txBody>
      </p:sp>
      <p:sp>
        <p:nvSpPr>
          <p:cNvPr id="4" name="文字方塊 3"/>
          <p:cNvSpPr txBox="1"/>
          <p:nvPr/>
        </p:nvSpPr>
        <p:spPr>
          <a:xfrm>
            <a:off x="1115616" y="1139260"/>
            <a:ext cx="3439403" cy="1569660"/>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The path </a:t>
            </a:r>
            <a:r>
              <a:rPr lang="en-US" altLang="zh-TW" sz="3200" dirty="0" smtClean="0">
                <a:latin typeface="Times New Roman" panose="02020603050405020304" pitchFamily="18" charset="0"/>
                <a:cs typeface="Times New Roman" panose="02020603050405020304" pitchFamily="18" charset="0"/>
              </a:rPr>
              <a:t>difference</a:t>
            </a:r>
          </a:p>
          <a:p>
            <a:r>
              <a:rPr lang="en-US" altLang="zh-TW" sz="3200" dirty="0" smtClean="0">
                <a:latin typeface="Times New Roman" panose="02020603050405020304" pitchFamily="18" charset="0"/>
                <a:cs typeface="Times New Roman" panose="02020603050405020304" pitchFamily="18" charset="0"/>
              </a:rPr>
              <a:t>between </a:t>
            </a:r>
            <a:r>
              <a:rPr lang="en-US" altLang="zh-TW" sz="3200" dirty="0">
                <a:latin typeface="Times New Roman" panose="02020603050405020304" pitchFamily="18" charset="0"/>
                <a:cs typeface="Times New Roman" panose="02020603050405020304" pitchFamily="18" charset="0"/>
              </a:rPr>
              <a:t>the </a:t>
            </a:r>
            <a:r>
              <a:rPr lang="en-US" altLang="zh-TW" sz="3200" dirty="0" smtClean="0">
                <a:latin typeface="Times New Roman" panose="02020603050405020304" pitchFamily="18" charset="0"/>
                <a:cs typeface="Times New Roman" panose="02020603050405020304" pitchFamily="18" charset="0"/>
              </a:rPr>
              <a:t>waves</a:t>
            </a:r>
          </a:p>
          <a:p>
            <a:r>
              <a:rPr lang="en-US" altLang="zh-TW" sz="3200" dirty="0" smtClean="0">
                <a:latin typeface="Times New Roman" panose="02020603050405020304" pitchFamily="18" charset="0"/>
                <a:cs typeface="Times New Roman" panose="02020603050405020304" pitchFamily="18" charset="0"/>
              </a:rPr>
              <a:t>equals </a:t>
            </a:r>
            <a:r>
              <a:rPr lang="en-US" altLang="zh-TW" sz="3200" dirty="0">
                <a:latin typeface="Times New Roman" panose="02020603050405020304" pitchFamily="18" charset="0"/>
                <a:cs typeface="Times New Roman" panose="02020603050405020304" pitchFamily="18" charset="0"/>
              </a:rPr>
              <a:t>to</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5" name="物件 4"/>
          <p:cNvGraphicFramePr>
            <a:graphicFrameLocks noChangeAspect="1"/>
          </p:cNvGraphicFramePr>
          <p:nvPr>
            <p:extLst>
              <p:ext uri="{D42A27DB-BD31-4B8C-83A1-F6EECF244321}">
                <p14:modId xmlns:p14="http://schemas.microsoft.com/office/powerpoint/2010/main" val="2007119114"/>
              </p:ext>
            </p:extLst>
          </p:nvPr>
        </p:nvGraphicFramePr>
        <p:xfrm>
          <a:off x="1136216" y="2723382"/>
          <a:ext cx="3492500" cy="603250"/>
        </p:xfrm>
        <a:graphic>
          <a:graphicData uri="http://schemas.openxmlformats.org/presentationml/2006/ole">
            <mc:AlternateContent xmlns:mc="http://schemas.openxmlformats.org/markup-compatibility/2006">
              <mc:Choice xmlns:v="urn:schemas-microsoft-com:vml" Requires="v">
                <p:oleObj spid="_x0000_s6272" name="方程式" r:id="rId4" imgW="1396800" imgH="241200" progId="Equation.3">
                  <p:embed/>
                </p:oleObj>
              </mc:Choice>
              <mc:Fallback>
                <p:oleObj name="方程式" r:id="rId4" imgW="1396800" imgH="241200" progId="Equation.3">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216" y="2723382"/>
                        <a:ext cx="349250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3042602395"/>
              </p:ext>
            </p:extLst>
          </p:nvPr>
        </p:nvGraphicFramePr>
        <p:xfrm>
          <a:off x="6012160" y="2708920"/>
          <a:ext cx="1238250" cy="571500"/>
        </p:xfrm>
        <a:graphic>
          <a:graphicData uri="http://schemas.openxmlformats.org/presentationml/2006/ole">
            <mc:AlternateContent xmlns:mc="http://schemas.openxmlformats.org/markup-compatibility/2006">
              <mc:Choice xmlns:v="urn:schemas-microsoft-com:vml" Requires="v">
                <p:oleObj spid="_x0000_s6273" name="方程式" r:id="rId6" imgW="495000" imgH="228600" progId="Equation.3">
                  <p:embed/>
                </p:oleObj>
              </mc:Choice>
              <mc:Fallback>
                <p:oleObj name="方程式" r:id="rId6" imgW="495000" imgH="228600" progId="Equation.3">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2708920"/>
                        <a:ext cx="12382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字方塊 6"/>
          <p:cNvSpPr txBox="1"/>
          <p:nvPr/>
        </p:nvSpPr>
        <p:spPr>
          <a:xfrm>
            <a:off x="1115616" y="3420289"/>
            <a:ext cx="6509474"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The criterion for diffraction to occur is</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8" name="物件 7"/>
          <p:cNvGraphicFramePr>
            <a:graphicFrameLocks noChangeAspect="1"/>
          </p:cNvGraphicFramePr>
          <p:nvPr>
            <p:extLst>
              <p:ext uri="{D42A27DB-BD31-4B8C-83A1-F6EECF244321}">
                <p14:modId xmlns:p14="http://schemas.microsoft.com/office/powerpoint/2010/main" val="2964760039"/>
              </p:ext>
            </p:extLst>
          </p:nvPr>
        </p:nvGraphicFramePr>
        <p:xfrm>
          <a:off x="1259632" y="4005064"/>
          <a:ext cx="2508250" cy="603250"/>
        </p:xfrm>
        <a:graphic>
          <a:graphicData uri="http://schemas.openxmlformats.org/presentationml/2006/ole">
            <mc:AlternateContent xmlns:mc="http://schemas.openxmlformats.org/markup-compatibility/2006">
              <mc:Choice xmlns:v="urn:schemas-microsoft-com:vml" Requires="v">
                <p:oleObj spid="_x0000_s6274" name="方程式" r:id="rId8" imgW="1002960" imgH="241200" progId="Equation.3">
                  <p:embed/>
                </p:oleObj>
              </mc:Choice>
              <mc:Fallback>
                <p:oleObj name="方程式" r:id="rId8" imgW="1002960" imgH="241200" progId="Equation.3">
                  <p:embed/>
                  <p:pic>
                    <p:nvPicPr>
                      <p:cNvPr id="0"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632" y="4005064"/>
                        <a:ext cx="250825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物件 8"/>
          <p:cNvGraphicFramePr>
            <a:graphicFrameLocks noChangeAspect="1"/>
          </p:cNvGraphicFramePr>
          <p:nvPr>
            <p:extLst>
              <p:ext uri="{D42A27DB-BD31-4B8C-83A1-F6EECF244321}">
                <p14:modId xmlns:p14="http://schemas.microsoft.com/office/powerpoint/2010/main" val="775495936"/>
              </p:ext>
            </p:extLst>
          </p:nvPr>
        </p:nvGraphicFramePr>
        <p:xfrm>
          <a:off x="5382344" y="4005064"/>
          <a:ext cx="2286000" cy="603250"/>
        </p:xfrm>
        <a:graphic>
          <a:graphicData uri="http://schemas.openxmlformats.org/presentationml/2006/ole">
            <mc:AlternateContent xmlns:mc="http://schemas.openxmlformats.org/markup-compatibility/2006">
              <mc:Choice xmlns:v="urn:schemas-microsoft-com:vml" Requires="v">
                <p:oleObj spid="_x0000_s6275" name="方程式" r:id="rId10" imgW="914400" imgH="241200" progId="Equation.3">
                  <p:embed/>
                </p:oleObj>
              </mc:Choice>
              <mc:Fallback>
                <p:oleObj name="方程式" r:id="rId10" imgW="914400" imgH="241200" progId="Equation.3">
                  <p:embed/>
                  <p:pic>
                    <p:nvPicPr>
                      <p:cNvPr id="0"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82344" y="4005064"/>
                        <a:ext cx="228600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文字方塊 9"/>
          <p:cNvSpPr txBox="1"/>
          <p:nvPr/>
        </p:nvSpPr>
        <p:spPr>
          <a:xfrm>
            <a:off x="4427984" y="3996353"/>
            <a:ext cx="526106"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or</a:t>
            </a:r>
            <a:endParaRPr lang="zh-TW" altLang="en-US" sz="3200" dirty="0" smtClean="0">
              <a:latin typeface="Times New Roman" panose="02020603050405020304" pitchFamily="18" charset="0"/>
              <a:cs typeface="Times New Roman" panose="02020603050405020304" pitchFamily="18" charset="0"/>
            </a:endParaRPr>
          </a:p>
        </p:txBody>
      </p:sp>
      <p:cxnSp>
        <p:nvCxnSpPr>
          <p:cNvPr id="12" name="直線接點 11"/>
          <p:cNvCxnSpPr/>
          <p:nvPr/>
        </p:nvCxnSpPr>
        <p:spPr>
          <a:xfrm>
            <a:off x="7380312" y="4509120"/>
            <a:ext cx="288032" cy="0"/>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6992014" y="4581128"/>
            <a:ext cx="1324402"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integer</a:t>
            </a:r>
            <a:endParaRPr lang="zh-TW" alt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96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260648"/>
            <a:ext cx="4402167" cy="584775"/>
          </a:xfrm>
          <a:prstGeom prst="rect">
            <a:avLst/>
          </a:prstGeom>
        </p:spPr>
        <p:txBody>
          <a:bodyPr wrap="none">
            <a:spAutoFit/>
          </a:bodyPr>
          <a:lstStyle/>
          <a:p>
            <a:r>
              <a:rPr lang="en-US" altLang="zh-TW" sz="3200" kern="100" dirty="0">
                <a:latin typeface="Times New Roman" panose="02020603050405020304" pitchFamily="18" charset="0"/>
                <a:cs typeface="Times New Roman" panose="02020603050405020304" pitchFamily="18" charset="0"/>
              </a:rPr>
              <a:t>For 1-dimensional crystal</a:t>
            </a:r>
            <a:endParaRPr lang="zh-TW" altLang="en-US" sz="3200"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a:blip r:embed="rId2"/>
          <a:stretch>
            <a:fillRect/>
          </a:stretch>
        </p:blipFill>
        <p:spPr>
          <a:xfrm>
            <a:off x="611560" y="2060848"/>
            <a:ext cx="3758510" cy="3063506"/>
          </a:xfrm>
          <a:prstGeom prst="rect">
            <a:avLst/>
          </a:prstGeom>
        </p:spPr>
      </p:pic>
      <p:pic>
        <p:nvPicPr>
          <p:cNvPr id="3" name="圖片 2"/>
          <p:cNvPicPr>
            <a:picLocks noChangeAspect="1"/>
          </p:cNvPicPr>
          <p:nvPr/>
        </p:nvPicPr>
        <p:blipFill>
          <a:blip r:embed="rId3"/>
          <a:stretch>
            <a:fillRect/>
          </a:stretch>
        </p:blipFill>
        <p:spPr>
          <a:xfrm>
            <a:off x="4877916" y="1844824"/>
            <a:ext cx="4014564" cy="3328704"/>
          </a:xfrm>
          <a:prstGeom prst="rect">
            <a:avLst/>
          </a:prstGeom>
        </p:spPr>
      </p:pic>
      <p:sp>
        <p:nvSpPr>
          <p:cNvPr id="5" name="文字方塊 4"/>
          <p:cNvSpPr txBox="1"/>
          <p:nvPr/>
        </p:nvSpPr>
        <p:spPr>
          <a:xfrm>
            <a:off x="1115616" y="980728"/>
            <a:ext cx="6954981"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Cones of diffracted beams for different </a:t>
            </a:r>
            <a:r>
              <a:rPr lang="en-US" altLang="zh-TW" sz="3200" i="1" dirty="0">
                <a:latin typeface="Times New Roman" panose="02020603050405020304" pitchFamily="18" charset="0"/>
                <a:cs typeface="Times New Roman" panose="02020603050405020304" pitchFamily="18" charset="0"/>
              </a:rPr>
              <a:t>h</a:t>
            </a:r>
            <a:endParaRPr lang="zh-TW" altLang="en-US" sz="32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49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67544" y="692696"/>
            <a:ext cx="4261473" cy="3246402"/>
          </a:xfrm>
          <a:prstGeom prst="rect">
            <a:avLst/>
          </a:prstGeom>
        </p:spPr>
      </p:pic>
      <p:pic>
        <p:nvPicPr>
          <p:cNvPr id="4" name="圖片 3"/>
          <p:cNvPicPr>
            <a:picLocks noChangeAspect="1"/>
          </p:cNvPicPr>
          <p:nvPr/>
        </p:nvPicPr>
        <p:blipFill>
          <a:blip r:embed="rId3"/>
          <a:stretch>
            <a:fillRect/>
          </a:stretch>
        </p:blipFill>
        <p:spPr>
          <a:xfrm>
            <a:off x="5076056" y="692696"/>
            <a:ext cx="3648773" cy="3584759"/>
          </a:xfrm>
          <a:prstGeom prst="rect">
            <a:avLst/>
          </a:prstGeom>
        </p:spPr>
      </p:pic>
    </p:spTree>
    <p:extLst>
      <p:ext uri="{BB962C8B-B14F-4D97-AF65-F5344CB8AC3E}">
        <p14:creationId xmlns:p14="http://schemas.microsoft.com/office/powerpoint/2010/main" val="3651490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4682221" y="977741"/>
            <a:ext cx="3941406" cy="3968840"/>
          </a:xfrm>
          <a:prstGeom prst="rect">
            <a:avLst/>
          </a:prstGeom>
        </p:spPr>
      </p:pic>
      <p:sp>
        <p:nvSpPr>
          <p:cNvPr id="2" name="矩形 1"/>
          <p:cNvSpPr/>
          <p:nvPr/>
        </p:nvSpPr>
        <p:spPr>
          <a:xfrm>
            <a:off x="683568" y="407566"/>
            <a:ext cx="7992888" cy="1077218"/>
          </a:xfrm>
          <a:prstGeom prst="rect">
            <a:avLst/>
          </a:prstGeom>
        </p:spPr>
        <p:txBody>
          <a:bodyPr wrap="square">
            <a:spAutoFit/>
          </a:bodyPr>
          <a:lstStyle/>
          <a:p>
            <a:r>
              <a:rPr lang="en-US" altLang="zh-TW" sz="3200" kern="100" dirty="0">
                <a:latin typeface="Times New Roman" panose="02020603050405020304" pitchFamily="18" charset="0"/>
                <a:cs typeface="Times New Roman" panose="02020603050405020304" pitchFamily="18" charset="0"/>
              </a:rPr>
              <a:t>Stereographic projection representation for 1-D crystals</a:t>
            </a:r>
            <a:endParaRPr lang="zh-TW" altLang="en-US" sz="3200" dirty="0">
              <a:latin typeface="Times New Roman" panose="02020603050405020304" pitchFamily="18" charset="0"/>
              <a:cs typeface="Times New Roman" panose="02020603050405020304" pitchFamily="18" charset="0"/>
            </a:endParaRPr>
          </a:p>
        </p:txBody>
      </p:sp>
      <p:sp>
        <p:nvSpPr>
          <p:cNvPr id="4" name="矩形 3"/>
          <p:cNvSpPr/>
          <p:nvPr/>
        </p:nvSpPr>
        <p:spPr>
          <a:xfrm>
            <a:off x="699110" y="1486354"/>
            <a:ext cx="4232930" cy="2554545"/>
          </a:xfrm>
          <a:prstGeom prst="rect">
            <a:avLst/>
          </a:prstGeom>
        </p:spPr>
        <p:txBody>
          <a:bodyPr wrap="square">
            <a:spAutoFit/>
          </a:bodyPr>
          <a:lstStyle/>
          <a:p>
            <a:r>
              <a:rPr lang="en-US" altLang="zh-TW" sz="3200" kern="100" dirty="0">
                <a:latin typeface="Times New Roman" panose="02020603050405020304" pitchFamily="18" charset="0"/>
                <a:cs typeface="Times New Roman" panose="02020603050405020304" pitchFamily="18" charset="0"/>
              </a:rPr>
              <a:t>The projection of diffracted beams for </a:t>
            </a:r>
            <a:r>
              <a:rPr lang="en-US" altLang="zh-TW" sz="3200" i="1" kern="100" dirty="0">
                <a:latin typeface="Times New Roman" panose="02020603050405020304" pitchFamily="18" charset="0"/>
                <a:cs typeface="Times New Roman" panose="02020603050405020304" pitchFamily="18" charset="0"/>
              </a:rPr>
              <a:t>h</a:t>
            </a:r>
            <a:r>
              <a:rPr lang="en-US" altLang="zh-TW" sz="3200" kern="100" dirty="0">
                <a:latin typeface="Times New Roman" panose="02020603050405020304" pitchFamily="18" charset="0"/>
                <a:cs typeface="Times New Roman" panose="02020603050405020304" pitchFamily="18" charset="0"/>
              </a:rPr>
              <a:t> = 0 is a great circle if the incident beam direction is perpendicular, i.e.</a:t>
            </a:r>
            <a:endParaRPr lang="zh-TW" altLang="en-US" sz="3200" dirty="0">
              <a:latin typeface="Times New Roman" panose="02020603050405020304" pitchFamily="18" charset="0"/>
              <a:cs typeface="Times New Roman" panose="02020603050405020304" pitchFamily="18" charset="0"/>
            </a:endParaRPr>
          </a:p>
        </p:txBody>
      </p:sp>
      <p:graphicFrame>
        <p:nvGraphicFramePr>
          <p:cNvPr id="6" name="物件 5"/>
          <p:cNvGraphicFramePr>
            <a:graphicFrameLocks noChangeAspect="1"/>
          </p:cNvGraphicFramePr>
          <p:nvPr>
            <p:extLst>
              <p:ext uri="{D42A27DB-BD31-4B8C-83A1-F6EECF244321}">
                <p14:modId xmlns:p14="http://schemas.microsoft.com/office/powerpoint/2010/main" val="728255071"/>
              </p:ext>
            </p:extLst>
          </p:nvPr>
        </p:nvGraphicFramePr>
        <p:xfrm>
          <a:off x="841605" y="4040899"/>
          <a:ext cx="984250" cy="539750"/>
        </p:xfrm>
        <a:graphic>
          <a:graphicData uri="http://schemas.openxmlformats.org/presentationml/2006/ole">
            <mc:AlternateContent xmlns:mc="http://schemas.openxmlformats.org/markup-compatibility/2006">
              <mc:Choice xmlns:v="urn:schemas-microsoft-com:vml" Requires="v">
                <p:oleObj spid="_x0000_s7200" name="方程式" r:id="rId4" imgW="393480" imgH="215640" progId="Equation.3">
                  <p:embed/>
                </p:oleObj>
              </mc:Choice>
              <mc:Fallback>
                <p:oleObj name="方程式" r:id="rId4" imgW="393480" imgH="21564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605" y="4040899"/>
                        <a:ext cx="98425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字方塊 6"/>
          <p:cNvSpPr txBox="1"/>
          <p:nvPr/>
        </p:nvSpPr>
        <p:spPr>
          <a:xfrm>
            <a:off x="683569" y="5027692"/>
            <a:ext cx="8280920" cy="1569660"/>
          </a:xfrm>
          <a:prstGeom prst="rect">
            <a:avLst/>
          </a:prstGeom>
          <a:noFill/>
        </p:spPr>
        <p:txBody>
          <a:bodyPr wrap="square" rtlCol="0">
            <a:spAutoFit/>
          </a:bodyPr>
          <a:lstStyle/>
          <a:p>
            <a:r>
              <a:rPr lang="en-US" altLang="zh-TW" sz="3200" kern="100" dirty="0">
                <a:latin typeface="Times New Roman" panose="02020603050405020304" pitchFamily="18" charset="0"/>
                <a:cs typeface="Times New Roman" panose="02020603050405020304" pitchFamily="18" charset="0"/>
              </a:rPr>
              <a:t>The projection of diffracted beams for </a:t>
            </a:r>
            <a:r>
              <a:rPr lang="en-US" altLang="zh-TW" sz="3200" i="1" kern="100" dirty="0">
                <a:latin typeface="Times New Roman" panose="02020603050405020304" pitchFamily="18" charset="0"/>
                <a:cs typeface="Times New Roman" panose="02020603050405020304" pitchFamily="18" charset="0"/>
              </a:rPr>
              <a:t>h</a:t>
            </a:r>
            <a:r>
              <a:rPr lang="en-US" altLang="zh-TW" sz="3200" kern="100" dirty="0">
                <a:latin typeface="Times New Roman" panose="02020603050405020304" pitchFamily="18" charset="0"/>
                <a:cs typeface="Times New Roman" panose="02020603050405020304" pitchFamily="18" charset="0"/>
              </a:rPr>
              <a:t> = 0 is a small circle if the incident beam direction is not </a:t>
            </a:r>
            <a:r>
              <a:rPr lang="en-US" altLang="zh-TW" sz="3200" kern="100" dirty="0" smtClean="0">
                <a:latin typeface="Times New Roman" panose="02020603050405020304" pitchFamily="18" charset="0"/>
                <a:cs typeface="Times New Roman" panose="02020603050405020304" pitchFamily="18" charset="0"/>
              </a:rPr>
              <a:t>perpendicular</a:t>
            </a:r>
            <a:endParaRPr lang="zh-TW" altLang="zh-TW" sz="32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802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115616" y="332656"/>
            <a:ext cx="3435171"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2nd Laue condition</a:t>
            </a:r>
            <a:endParaRPr lang="zh-TW" altLang="en-US" sz="3200" dirty="0" smtClean="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3"/>
          <a:stretch>
            <a:fillRect/>
          </a:stretch>
        </p:blipFill>
        <p:spPr>
          <a:xfrm>
            <a:off x="5364088" y="332656"/>
            <a:ext cx="3618754" cy="2376264"/>
          </a:xfrm>
          <a:prstGeom prst="rect">
            <a:avLst/>
          </a:prstGeom>
        </p:spPr>
      </p:pic>
      <p:graphicFrame>
        <p:nvGraphicFramePr>
          <p:cNvPr id="4" name="物件 3"/>
          <p:cNvGraphicFramePr>
            <a:graphicFrameLocks noChangeAspect="1"/>
          </p:cNvGraphicFramePr>
          <p:nvPr>
            <p:extLst>
              <p:ext uri="{D42A27DB-BD31-4B8C-83A1-F6EECF244321}">
                <p14:modId xmlns:p14="http://schemas.microsoft.com/office/powerpoint/2010/main" val="297950930"/>
              </p:ext>
            </p:extLst>
          </p:nvPr>
        </p:nvGraphicFramePr>
        <p:xfrm>
          <a:off x="1349896" y="1196752"/>
          <a:ext cx="2286000" cy="603250"/>
        </p:xfrm>
        <a:graphic>
          <a:graphicData uri="http://schemas.openxmlformats.org/presentationml/2006/ole">
            <mc:AlternateContent xmlns:mc="http://schemas.openxmlformats.org/markup-compatibility/2006">
              <mc:Choice xmlns:v="urn:schemas-microsoft-com:vml" Requires="v">
                <p:oleObj spid="_x0000_s8232" name="方程式" r:id="rId4" imgW="914400" imgH="241200" progId="Equation.3">
                  <p:embed/>
                </p:oleObj>
              </mc:Choice>
              <mc:Fallback>
                <p:oleObj name="方程式" r:id="rId4" imgW="914400" imgH="24120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896" y="1196752"/>
                        <a:ext cx="228600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直線接點 4"/>
          <p:cNvCxnSpPr/>
          <p:nvPr/>
        </p:nvCxnSpPr>
        <p:spPr>
          <a:xfrm>
            <a:off x="3347864" y="1700808"/>
            <a:ext cx="288032" cy="0"/>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2959566" y="1772816"/>
            <a:ext cx="1324402"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integer</a:t>
            </a:r>
            <a:endParaRPr lang="zh-TW" alt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55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43608" y="456768"/>
            <a:ext cx="5091458"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For a two-dimensional crystal</a:t>
            </a:r>
            <a:endParaRPr lang="zh-TW" altLang="en-US" sz="3200" dirty="0" smtClean="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2"/>
          <a:stretch>
            <a:fillRect/>
          </a:stretch>
        </p:blipFill>
        <p:spPr>
          <a:xfrm>
            <a:off x="1263106" y="1392872"/>
            <a:ext cx="4133447" cy="4700424"/>
          </a:xfrm>
          <a:prstGeom prst="rect">
            <a:avLst/>
          </a:prstGeom>
        </p:spPr>
      </p:pic>
      <p:sp>
        <p:nvSpPr>
          <p:cNvPr id="4" name="文字方塊 3"/>
          <p:cNvSpPr txBox="1"/>
          <p:nvPr/>
        </p:nvSpPr>
        <p:spPr>
          <a:xfrm>
            <a:off x="5652120" y="1844824"/>
            <a:ext cx="3096344" cy="3539430"/>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The 1st and 2nd conditions are simultaneously satisfied only along lines of intersection of cones.</a:t>
            </a:r>
            <a:endParaRPr lang="zh-TW" alt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6423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251937"/>
            <a:ext cx="6909264" cy="584775"/>
          </a:xfrm>
          <a:prstGeom prst="rect">
            <a:avLst/>
          </a:prstGeom>
        </p:spPr>
        <p:txBody>
          <a:bodyPr wrap="none">
            <a:spAutoFit/>
          </a:bodyPr>
          <a:lstStyle/>
          <a:p>
            <a:r>
              <a:rPr lang="en-US" altLang="zh-TW" sz="3200" kern="100" dirty="0">
                <a:latin typeface="Times New Roman" panose="02020603050405020304" pitchFamily="18" charset="0"/>
                <a:cs typeface="Times New Roman" panose="02020603050405020304" pitchFamily="18" charset="0"/>
              </a:rPr>
              <a:t>Stereographic projection for 2-D crystals</a:t>
            </a:r>
            <a:endParaRPr lang="zh-TW" altLang="en-US" sz="3200" dirty="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3"/>
          <a:stretch>
            <a:fillRect/>
          </a:stretch>
        </p:blipFill>
        <p:spPr>
          <a:xfrm>
            <a:off x="1043608" y="1052736"/>
            <a:ext cx="4691279" cy="4654700"/>
          </a:xfrm>
          <a:prstGeom prst="rect">
            <a:avLst/>
          </a:prstGeom>
        </p:spPr>
      </p:pic>
      <p:sp>
        <p:nvSpPr>
          <p:cNvPr id="4" name="文字方塊 3"/>
          <p:cNvSpPr txBox="1"/>
          <p:nvPr/>
        </p:nvSpPr>
        <p:spPr>
          <a:xfrm>
            <a:off x="5806895" y="2158985"/>
            <a:ext cx="3085585" cy="2062103"/>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The lines of intersection of cones are labeled as (</a:t>
            </a:r>
            <a:r>
              <a:rPr lang="en-US" altLang="zh-TW" sz="3200" i="1" dirty="0">
                <a:latin typeface="Times New Roman" panose="02020603050405020304" pitchFamily="18" charset="0"/>
                <a:cs typeface="Times New Roman" panose="02020603050405020304" pitchFamily="18" charset="0"/>
              </a:rPr>
              <a:t>h</a:t>
            </a:r>
            <a:r>
              <a:rPr lang="en-US" altLang="zh-TW" sz="3200" dirty="0">
                <a:latin typeface="Times New Roman" panose="02020603050405020304" pitchFamily="18" charset="0"/>
                <a:cs typeface="Times New Roman" panose="02020603050405020304" pitchFamily="18" charset="0"/>
              </a:rPr>
              <a:t> , </a:t>
            </a:r>
            <a:r>
              <a:rPr lang="en-US" altLang="zh-TW" sz="3200" i="1" dirty="0">
                <a:latin typeface="Times New Roman" panose="02020603050405020304" pitchFamily="18" charset="0"/>
                <a:cs typeface="Times New Roman" panose="02020603050405020304" pitchFamily="18" charset="0"/>
              </a:rPr>
              <a:t>k</a:t>
            </a:r>
            <a:r>
              <a:rPr lang="en-US" altLang="zh-TW" sz="3200" dirty="0">
                <a:latin typeface="Times New Roman" panose="02020603050405020304" pitchFamily="18" charset="0"/>
                <a:cs typeface="Times New Roman" panose="02020603050405020304" pitchFamily="18" charset="0"/>
              </a:rPr>
              <a:t>)</a:t>
            </a:r>
            <a:endParaRPr lang="zh-TW" alt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305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stretch>
            <a:fillRect/>
          </a:stretch>
        </p:blipFill>
        <p:spPr>
          <a:xfrm>
            <a:off x="1043608" y="1876338"/>
            <a:ext cx="4929044" cy="4865030"/>
          </a:xfrm>
          <a:prstGeom prst="rect">
            <a:avLst/>
          </a:prstGeom>
        </p:spPr>
      </p:pic>
      <p:sp>
        <p:nvSpPr>
          <p:cNvPr id="2" name="文字方塊 1"/>
          <p:cNvSpPr txBox="1"/>
          <p:nvPr/>
        </p:nvSpPr>
        <p:spPr>
          <a:xfrm>
            <a:off x="1115616" y="404664"/>
            <a:ext cx="3356432"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3rd Laue condition</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4058654229"/>
              </p:ext>
            </p:extLst>
          </p:nvPr>
        </p:nvGraphicFramePr>
        <p:xfrm>
          <a:off x="1397000" y="1196975"/>
          <a:ext cx="2190750" cy="603250"/>
        </p:xfrm>
        <a:graphic>
          <a:graphicData uri="http://schemas.openxmlformats.org/presentationml/2006/ole">
            <mc:AlternateContent xmlns:mc="http://schemas.openxmlformats.org/markup-compatibility/2006">
              <mc:Choice xmlns:v="urn:schemas-microsoft-com:vml" Requires="v">
                <p:oleObj spid="_x0000_s9248" name="方程式" r:id="rId4" imgW="876240" imgH="241200" progId="Equation.3">
                  <p:embed/>
                </p:oleObj>
              </mc:Choice>
              <mc:Fallback>
                <p:oleObj name="方程式" r:id="rId4" imgW="876240" imgH="24120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0" y="1196975"/>
                        <a:ext cx="219075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直線接點 3"/>
          <p:cNvCxnSpPr/>
          <p:nvPr/>
        </p:nvCxnSpPr>
        <p:spPr>
          <a:xfrm>
            <a:off x="3347864" y="1700808"/>
            <a:ext cx="288032" cy="0"/>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3771691" y="1196752"/>
            <a:ext cx="1654620" cy="584775"/>
          </a:xfrm>
          <a:prstGeom prst="rect">
            <a:avLst/>
          </a:prstGeom>
          <a:noFill/>
        </p:spPr>
        <p:txBody>
          <a:bodyPr wrap="none" rtlCol="0">
            <a:spAutoFit/>
          </a:bodyPr>
          <a:lstStyle/>
          <a:p>
            <a:r>
              <a:rPr lang="en-US" altLang="zh-TW" sz="3200" i="1" dirty="0" smtClean="0">
                <a:latin typeface="Times New Roman" panose="02020603050405020304" pitchFamily="18" charset="0"/>
                <a:cs typeface="Times New Roman" panose="02020603050405020304" pitchFamily="18" charset="0"/>
              </a:rPr>
              <a:t>l</a:t>
            </a:r>
            <a:r>
              <a:rPr lang="en-US" altLang="zh-TW" sz="3200" dirty="0" smtClean="0">
                <a:latin typeface="Times New Roman" panose="02020603050405020304" pitchFamily="18" charset="0"/>
                <a:cs typeface="Times New Roman" panose="02020603050405020304" pitchFamily="18" charset="0"/>
              </a:rPr>
              <a:t>: integer</a:t>
            </a:r>
            <a:endParaRPr lang="zh-TW" altLang="en-US" sz="3200" dirty="0" smtClean="0">
              <a:latin typeface="Times New Roman" panose="02020603050405020304" pitchFamily="18" charset="0"/>
              <a:cs typeface="Times New Roman" panose="02020603050405020304" pitchFamily="18" charset="0"/>
            </a:endParaRPr>
          </a:p>
        </p:txBody>
      </p:sp>
      <p:sp>
        <p:nvSpPr>
          <p:cNvPr id="7" name="文字方塊 6"/>
          <p:cNvSpPr txBox="1"/>
          <p:nvPr/>
        </p:nvSpPr>
        <p:spPr>
          <a:xfrm>
            <a:off x="6156176" y="2060848"/>
            <a:ext cx="2736304" cy="3539430"/>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For a single crystal and a monochromatic wavelength, it is usually no diffraction to occur</a:t>
            </a:r>
            <a:endParaRPr lang="zh-TW" alt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049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bwMode="auto">
          <a:xfrm>
            <a:off x="611560" y="3246075"/>
            <a:ext cx="2343911" cy="461665"/>
          </a:xfrm>
          <a:prstGeom prst="rect">
            <a:avLst/>
          </a:prstGeom>
          <a:noFill/>
          <a:ln w="9525">
            <a:noFill/>
            <a:miter lim="800000"/>
            <a:headEnd/>
            <a:tailEnd/>
          </a:ln>
        </p:spPr>
        <p:txBody>
          <a:bodyPr wrap="none" rtlCol="0">
            <a:spAutoFit/>
          </a:bodyPr>
          <a:lstStyle/>
          <a:p>
            <a:r>
              <a:rPr lang="en-US" altLang="zh-TW" sz="2400" dirty="0" smtClean="0">
                <a:latin typeface="Times New Roman" pitchFamily="18" charset="0"/>
                <a:cs typeface="Times New Roman" pitchFamily="18" charset="0"/>
              </a:rPr>
              <a:t>Braking radiation</a:t>
            </a:r>
            <a:endParaRPr lang="zh-TW" altLang="en-US" sz="2400" dirty="0" smtClean="0">
              <a:latin typeface="Times New Roman" pitchFamily="18" charset="0"/>
              <a:cs typeface="Times New Roman" pitchFamily="18" charset="0"/>
            </a:endParaRPr>
          </a:p>
        </p:txBody>
      </p:sp>
      <p:cxnSp>
        <p:nvCxnSpPr>
          <p:cNvPr id="3" name="直線單箭頭接點 2"/>
          <p:cNvCxnSpPr/>
          <p:nvPr/>
        </p:nvCxnSpPr>
        <p:spPr>
          <a:xfrm flipH="1">
            <a:off x="2123728" y="2627620"/>
            <a:ext cx="2402884" cy="61845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直線單箭頭接點 3"/>
          <p:cNvCxnSpPr/>
          <p:nvPr/>
        </p:nvCxnSpPr>
        <p:spPr>
          <a:xfrm flipH="1">
            <a:off x="4526611" y="2627620"/>
            <a:ext cx="1" cy="50405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bwMode="auto">
          <a:xfrm>
            <a:off x="3447034" y="3246075"/>
            <a:ext cx="1890261" cy="830997"/>
          </a:xfrm>
          <a:prstGeom prst="rect">
            <a:avLst/>
          </a:prstGeom>
          <a:noFill/>
          <a:ln w="9525">
            <a:noFill/>
            <a:miter lim="800000"/>
            <a:headEnd/>
            <a:tailEnd/>
          </a:ln>
        </p:spPr>
        <p:txBody>
          <a:bodyPr wrap="none" rtlCol="0">
            <a:spAutoFit/>
          </a:bodyPr>
          <a:lstStyle/>
          <a:p>
            <a:pPr algn="ctr"/>
            <a:r>
              <a:rPr lang="en-US" altLang="zh-TW" sz="2400" dirty="0" smtClean="0">
                <a:latin typeface="Times New Roman" pitchFamily="18" charset="0"/>
                <a:cs typeface="Times New Roman" pitchFamily="18" charset="0"/>
              </a:rPr>
              <a:t>Characteristic</a:t>
            </a:r>
          </a:p>
          <a:p>
            <a:pPr algn="ctr"/>
            <a:r>
              <a:rPr lang="en-US" altLang="zh-TW" sz="2400" dirty="0" smtClean="0">
                <a:latin typeface="Times New Roman" pitchFamily="18" charset="0"/>
                <a:cs typeface="Times New Roman" pitchFamily="18" charset="0"/>
              </a:rPr>
              <a:t>X-ray</a:t>
            </a:r>
            <a:endParaRPr lang="zh-TW" altLang="en-US" sz="2400" dirty="0" smtClean="0">
              <a:latin typeface="Times New Roman" pitchFamily="18" charset="0"/>
              <a:cs typeface="Times New Roman" pitchFamily="18" charset="0"/>
            </a:endParaRPr>
          </a:p>
        </p:txBody>
      </p:sp>
      <p:cxnSp>
        <p:nvCxnSpPr>
          <p:cNvPr id="6" name="直線單箭頭接點 5"/>
          <p:cNvCxnSpPr/>
          <p:nvPr/>
        </p:nvCxnSpPr>
        <p:spPr>
          <a:xfrm>
            <a:off x="4526611" y="2627620"/>
            <a:ext cx="2709685" cy="50405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bwMode="auto">
          <a:xfrm>
            <a:off x="6183338" y="3246075"/>
            <a:ext cx="2140330" cy="461665"/>
          </a:xfrm>
          <a:prstGeom prst="rect">
            <a:avLst/>
          </a:prstGeom>
          <a:noFill/>
          <a:ln w="9525">
            <a:noFill/>
            <a:miter lim="800000"/>
            <a:headEnd/>
            <a:tailEnd/>
          </a:ln>
        </p:spPr>
        <p:txBody>
          <a:bodyPr wrap="none" rtlCol="0">
            <a:spAutoFit/>
          </a:bodyPr>
          <a:lstStyle/>
          <a:p>
            <a:r>
              <a:rPr lang="en-US" altLang="zh-TW" sz="2400" dirty="0" smtClean="0">
                <a:latin typeface="Times New Roman" pitchFamily="18" charset="0"/>
                <a:cs typeface="Times New Roman" pitchFamily="18" charset="0"/>
              </a:rPr>
              <a:t>Auger electrons</a:t>
            </a:r>
            <a:endParaRPr lang="zh-TW" altLang="en-US" sz="2400" dirty="0" smtClean="0">
              <a:latin typeface="Times New Roman" pitchFamily="18" charset="0"/>
              <a:cs typeface="Times New Roman" pitchFamily="18" charset="0"/>
            </a:endParaRPr>
          </a:p>
        </p:txBody>
      </p:sp>
      <p:sp>
        <p:nvSpPr>
          <p:cNvPr id="8" name="文字方塊 7"/>
          <p:cNvSpPr txBox="1"/>
          <p:nvPr/>
        </p:nvSpPr>
        <p:spPr>
          <a:xfrm>
            <a:off x="1547664" y="1916832"/>
            <a:ext cx="5663282"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Energetic electron hitting a target</a:t>
            </a:r>
            <a:endParaRPr lang="zh-TW" alt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004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43608" y="404664"/>
            <a:ext cx="3605859"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(2) </a:t>
            </a:r>
            <a:r>
              <a:rPr lang="en-US" altLang="zh-TW" sz="3200" dirty="0">
                <a:latin typeface="Times New Roman" panose="02020603050405020304" pitchFamily="18" charset="0"/>
                <a:cs typeface="Times New Roman" panose="02020603050405020304" pitchFamily="18" charset="0"/>
              </a:rPr>
              <a:t>Laue photograph</a:t>
            </a:r>
            <a:endParaRPr lang="zh-TW" altLang="en-US" sz="3200" dirty="0" smtClean="0">
              <a:latin typeface="Times New Roman" panose="02020603050405020304" pitchFamily="18" charset="0"/>
              <a:cs typeface="Times New Roman" panose="02020603050405020304" pitchFamily="18" charset="0"/>
            </a:endParaRPr>
          </a:p>
        </p:txBody>
      </p:sp>
      <p:sp>
        <p:nvSpPr>
          <p:cNvPr id="3" name="文字方塊 2"/>
          <p:cNvSpPr txBox="1"/>
          <p:nvPr/>
        </p:nvSpPr>
        <p:spPr>
          <a:xfrm>
            <a:off x="1619672" y="989439"/>
            <a:ext cx="7272808" cy="1077218"/>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Laue photograph is performed at “ single crystal and variable wavelength ”.</a:t>
            </a:r>
            <a:endParaRPr lang="zh-TW" altLang="en-US" sz="3200" dirty="0" smtClean="0">
              <a:latin typeface="Times New Roman" panose="02020603050405020304" pitchFamily="18" charset="0"/>
              <a:cs typeface="Times New Roman" panose="02020603050405020304" pitchFamily="18" charset="0"/>
            </a:endParaRPr>
          </a:p>
        </p:txBody>
      </p:sp>
      <p:sp>
        <p:nvSpPr>
          <p:cNvPr id="4" name="文字方塊 3"/>
          <p:cNvSpPr txBox="1"/>
          <p:nvPr/>
        </p:nvSpPr>
        <p:spPr>
          <a:xfrm>
            <a:off x="1115616" y="2132856"/>
            <a:ext cx="5569986"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a:t>
            </a:r>
            <a:r>
              <a:rPr lang="en-US" altLang="zh-TW" sz="3200" dirty="0" smtClean="0">
                <a:latin typeface="Times New Roman" panose="02020603050405020304" pitchFamily="18" charset="0"/>
                <a:cs typeface="Times New Roman" panose="02020603050405020304" pitchFamily="18" charset="0"/>
              </a:rPr>
              <a:t>2-1) </a:t>
            </a:r>
            <a:r>
              <a:rPr lang="en-US" altLang="zh-TW" sz="3200" dirty="0" err="1">
                <a:latin typeface="Times New Roman" panose="02020603050405020304" pitchFamily="18" charset="0"/>
                <a:cs typeface="Times New Roman" panose="02020603050405020304" pitchFamily="18" charset="0"/>
              </a:rPr>
              <a:t>Ewald</a:t>
            </a:r>
            <a:r>
              <a:rPr lang="en-US" altLang="zh-TW" sz="3200" dirty="0">
                <a:latin typeface="Times New Roman" panose="02020603050405020304" pitchFamily="18" charset="0"/>
                <a:cs typeface="Times New Roman" panose="02020603050405020304" pitchFamily="18" charset="0"/>
              </a:rPr>
              <a:t> sphere construction</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5" name="物件 4"/>
          <p:cNvGraphicFramePr>
            <a:graphicFrameLocks noChangeAspect="1"/>
          </p:cNvGraphicFramePr>
          <p:nvPr>
            <p:extLst>
              <p:ext uri="{D42A27DB-BD31-4B8C-83A1-F6EECF244321}">
                <p14:modId xmlns:p14="http://schemas.microsoft.com/office/powerpoint/2010/main" val="635945291"/>
              </p:ext>
            </p:extLst>
          </p:nvPr>
        </p:nvGraphicFramePr>
        <p:xfrm>
          <a:off x="2123728" y="3154660"/>
          <a:ext cx="1968500" cy="635000"/>
        </p:xfrm>
        <a:graphic>
          <a:graphicData uri="http://schemas.openxmlformats.org/presentationml/2006/ole">
            <mc:AlternateContent xmlns:mc="http://schemas.openxmlformats.org/markup-compatibility/2006">
              <mc:Choice xmlns:v="urn:schemas-microsoft-com:vml" Requires="v">
                <p:oleObj spid="_x0000_s10314" name="方程式" r:id="rId3" imgW="787320" imgH="253800" progId="Equation.3">
                  <p:embed/>
                </p:oleObj>
              </mc:Choice>
              <mc:Fallback>
                <p:oleObj name="方程式" r:id="rId3" imgW="787320" imgH="253800" progId="Equation.3">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154660"/>
                        <a:ext cx="19685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2432966186"/>
              </p:ext>
            </p:extLst>
          </p:nvPr>
        </p:nvGraphicFramePr>
        <p:xfrm>
          <a:off x="5060950" y="2853556"/>
          <a:ext cx="2000250" cy="1079500"/>
        </p:xfrm>
        <a:graphic>
          <a:graphicData uri="http://schemas.openxmlformats.org/presentationml/2006/ole">
            <mc:AlternateContent xmlns:mc="http://schemas.openxmlformats.org/markup-compatibility/2006">
              <mc:Choice xmlns:v="urn:schemas-microsoft-com:vml" Requires="v">
                <p:oleObj spid="_x0000_s10315" name="方程式" r:id="rId5" imgW="799920" imgH="431640" progId="Equation.3">
                  <p:embed/>
                </p:oleObj>
              </mc:Choice>
              <mc:Fallback>
                <p:oleObj name="方程式" r:id="rId5" imgW="799920" imgH="431640" progId="Equation.3">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0950" y="2853556"/>
                        <a:ext cx="200025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字方塊 6"/>
          <p:cNvSpPr txBox="1"/>
          <p:nvPr/>
        </p:nvSpPr>
        <p:spPr>
          <a:xfrm>
            <a:off x="4355976" y="3069580"/>
            <a:ext cx="526106"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or</a:t>
            </a:r>
            <a:endParaRPr lang="zh-TW" altLang="en-US" sz="3200" dirty="0" smtClean="0">
              <a:latin typeface="Times New Roman" panose="02020603050405020304" pitchFamily="18" charset="0"/>
              <a:cs typeface="Times New Roman" panose="02020603050405020304" pitchFamily="18" charset="0"/>
            </a:endParaRPr>
          </a:p>
        </p:txBody>
      </p:sp>
      <p:sp>
        <p:nvSpPr>
          <p:cNvPr id="9" name="矩形 8"/>
          <p:cNvSpPr/>
          <p:nvPr/>
        </p:nvSpPr>
        <p:spPr>
          <a:xfrm>
            <a:off x="1547664" y="4221088"/>
            <a:ext cx="7416824" cy="1384995"/>
          </a:xfrm>
          <a:prstGeom prst="rect">
            <a:avLst/>
          </a:prstGeom>
        </p:spPr>
        <p:txBody>
          <a:bodyPr wrap="square">
            <a:spAutoFit/>
          </a:bodyPr>
          <a:lstStyle/>
          <a:p>
            <a:r>
              <a:rPr lang="en-US" altLang="zh-TW" sz="2800" kern="100" dirty="0">
                <a:latin typeface="Times New Roman" panose="02020603050405020304" pitchFamily="18" charset="0"/>
                <a:cs typeface="Times New Roman" panose="02020603050405020304" pitchFamily="18" charset="0"/>
              </a:rPr>
              <a:t>white radiation </a:t>
            </a:r>
            <a:r>
              <a:rPr lang="en-US" altLang="zh-TW" sz="2800" kern="100" dirty="0" smtClean="0">
                <a:latin typeface="Times New Roman" panose="02020603050405020304" pitchFamily="18" charset="0"/>
                <a:cs typeface="Times New Roman" panose="02020603050405020304" pitchFamily="18" charset="0"/>
              </a:rPr>
              <a:t>: wavelength is </a:t>
            </a:r>
            <a:r>
              <a:rPr lang="en-US" altLang="zh-TW" sz="2800" kern="100" dirty="0" err="1" smtClean="0">
                <a:latin typeface="Times New Roman" panose="02020603050405020304" pitchFamily="18" charset="0"/>
                <a:cs typeface="Times New Roman" panose="02020603050405020304" pitchFamily="18" charset="0"/>
              </a:rPr>
              <a:t>continuoue</a:t>
            </a:r>
            <a:r>
              <a:rPr lang="en-US" altLang="zh-TW" sz="2800" kern="100" dirty="0" smtClean="0">
                <a:latin typeface="Times New Roman" panose="02020603050405020304" pitchFamily="18" charset="0"/>
                <a:cs typeface="Times New Roman" panose="02020603050405020304" pitchFamily="18" charset="0"/>
              </a:rPr>
              <a:t>;</a:t>
            </a:r>
          </a:p>
          <a:p>
            <a:r>
              <a:rPr lang="en-US" altLang="zh-TW" sz="2800" kern="100" dirty="0" err="1" smtClean="0">
                <a:latin typeface="Times New Roman" panose="02020603050405020304" pitchFamily="18" charset="0"/>
                <a:cs typeface="Times New Roman" panose="02020603050405020304" pitchFamily="18" charset="0"/>
              </a:rPr>
              <a:t>lwl</a:t>
            </a:r>
            <a:r>
              <a:rPr lang="en-US" altLang="zh-TW" sz="2800" kern="100" dirty="0" smtClean="0">
                <a:latin typeface="Times New Roman" panose="02020603050405020304" pitchFamily="18" charset="0"/>
                <a:cs typeface="Times New Roman" panose="02020603050405020304" pitchFamily="18" charset="0"/>
              </a:rPr>
              <a:t> and </a:t>
            </a:r>
            <a:r>
              <a:rPr lang="en-US" altLang="zh-TW" sz="2800" kern="100" dirty="0" err="1" smtClean="0">
                <a:latin typeface="Times New Roman" panose="02020603050405020304" pitchFamily="18" charset="0"/>
                <a:cs typeface="Times New Roman" panose="02020603050405020304" pitchFamily="18" charset="0"/>
              </a:rPr>
              <a:t>swl</a:t>
            </a:r>
            <a:r>
              <a:rPr lang="en-US" altLang="zh-TW" sz="2800" kern="100" dirty="0" smtClean="0">
                <a:latin typeface="Times New Roman" panose="02020603050405020304" pitchFamily="18" charset="0"/>
                <a:cs typeface="Times New Roman" panose="02020603050405020304" pitchFamily="18" charset="0"/>
              </a:rPr>
              <a:t>: the </a:t>
            </a:r>
            <a:r>
              <a:rPr lang="en-US" altLang="zh-TW" sz="2800" kern="100" dirty="0">
                <a:latin typeface="Times New Roman" panose="02020603050405020304" pitchFamily="18" charset="0"/>
                <a:cs typeface="Times New Roman" panose="02020603050405020304" pitchFamily="18" charset="0"/>
              </a:rPr>
              <a:t>longest and shortest wavelength in the white radiation.</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14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893982" y="332656"/>
            <a:ext cx="4654700" cy="4224894"/>
          </a:xfrm>
          <a:prstGeom prst="rect">
            <a:avLst/>
          </a:prstGeom>
        </p:spPr>
      </p:pic>
      <p:sp>
        <p:nvSpPr>
          <p:cNvPr id="3" name="文字方塊 2"/>
          <p:cNvSpPr txBox="1"/>
          <p:nvPr/>
        </p:nvSpPr>
        <p:spPr>
          <a:xfrm>
            <a:off x="5571214" y="620688"/>
            <a:ext cx="3572786" cy="1569660"/>
          </a:xfrm>
          <a:prstGeom prst="rect">
            <a:avLst/>
          </a:prstGeom>
          <a:noFill/>
        </p:spPr>
        <p:txBody>
          <a:bodyPr wrap="square" rtlCol="0">
            <a:spAutoFit/>
          </a:bodyPr>
          <a:lstStyle/>
          <a:p>
            <a:r>
              <a:rPr lang="en-US" altLang="zh-TW" sz="3200" dirty="0" smtClean="0">
                <a:latin typeface="Times New Roman" panose="02020603050405020304" pitchFamily="18" charset="0"/>
                <a:cs typeface="Times New Roman" panose="02020603050405020304" pitchFamily="18" charset="0"/>
              </a:rPr>
              <a:t>Two </a:t>
            </a:r>
            <a:r>
              <a:rPr lang="en-US" altLang="zh-TW" sz="3200" dirty="0" err="1" smtClean="0">
                <a:latin typeface="Times New Roman" panose="02020603050405020304" pitchFamily="18" charset="0"/>
                <a:cs typeface="Times New Roman" panose="02020603050405020304" pitchFamily="18" charset="0"/>
              </a:rPr>
              <a:t>Ewald</a:t>
            </a:r>
            <a:r>
              <a:rPr lang="en-US" altLang="zh-TW" sz="3200" dirty="0" smtClean="0">
                <a:latin typeface="Times New Roman" panose="02020603050405020304" pitchFamily="18" charset="0"/>
                <a:cs typeface="Times New Roman" panose="02020603050405020304" pitchFamily="18" charset="0"/>
              </a:rPr>
              <a:t> spheres of radius OA and OB form</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2737618300"/>
              </p:ext>
            </p:extLst>
          </p:nvPr>
        </p:nvGraphicFramePr>
        <p:xfrm>
          <a:off x="6591351" y="3238164"/>
          <a:ext cx="1619250" cy="1079500"/>
        </p:xfrm>
        <a:graphic>
          <a:graphicData uri="http://schemas.openxmlformats.org/presentationml/2006/ole">
            <mc:AlternateContent xmlns:mc="http://schemas.openxmlformats.org/markup-compatibility/2006">
              <mc:Choice xmlns:v="urn:schemas-microsoft-com:vml" Requires="v">
                <p:oleObj spid="_x0000_s11359" name="方程式" r:id="rId4" imgW="647640" imgH="431640" progId="Equation.3">
                  <p:embed/>
                </p:oleObj>
              </mc:Choice>
              <mc:Fallback>
                <p:oleObj name="方程式" r:id="rId4" imgW="647640" imgH="431640" progId="Equation.3">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51" y="3238164"/>
                        <a:ext cx="161925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8491178"/>
              </p:ext>
            </p:extLst>
          </p:nvPr>
        </p:nvGraphicFramePr>
        <p:xfrm>
          <a:off x="6532563" y="2204864"/>
          <a:ext cx="1651000" cy="1079500"/>
        </p:xfrm>
        <a:graphic>
          <a:graphicData uri="http://schemas.openxmlformats.org/presentationml/2006/ole">
            <mc:AlternateContent xmlns:mc="http://schemas.openxmlformats.org/markup-compatibility/2006">
              <mc:Choice xmlns:v="urn:schemas-microsoft-com:vml" Requires="v">
                <p:oleObj spid="_x0000_s11360" name="方程式" r:id="rId6" imgW="660240" imgH="431640" progId="Equation.3">
                  <p:embed/>
                </p:oleObj>
              </mc:Choice>
              <mc:Fallback>
                <p:oleObj name="方程式" r:id="rId6" imgW="660240" imgH="431640" progId="Equation.3">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2563" y="2204864"/>
                        <a:ext cx="16510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字方塊 6"/>
          <p:cNvSpPr txBox="1"/>
          <p:nvPr/>
        </p:nvSpPr>
        <p:spPr>
          <a:xfrm>
            <a:off x="893983" y="4797152"/>
            <a:ext cx="8070506" cy="1569660"/>
          </a:xfrm>
          <a:prstGeom prst="rect">
            <a:avLst/>
          </a:prstGeom>
          <a:noFill/>
        </p:spPr>
        <p:txBody>
          <a:bodyPr wrap="square" rtlCol="0">
            <a:spAutoFit/>
          </a:bodyPr>
          <a:lstStyle/>
          <a:p>
            <a:r>
              <a:rPr lang="en-US" altLang="zh-TW" sz="3200" dirty="0" smtClean="0">
                <a:latin typeface="Times New Roman" panose="02020603050405020304" pitchFamily="18" charset="0"/>
                <a:cs typeface="Times New Roman" panose="02020603050405020304" pitchFamily="18" charset="0"/>
              </a:rPr>
              <a:t>      in </a:t>
            </a:r>
            <a:r>
              <a:rPr lang="en-US" altLang="zh-TW" sz="3200" dirty="0">
                <a:latin typeface="Times New Roman" panose="02020603050405020304" pitchFamily="18" charset="0"/>
                <a:cs typeface="Times New Roman" panose="02020603050405020304" pitchFamily="18" charset="0"/>
              </a:rPr>
              <a:t>between two spherical surface meets the diffraction condition since the wavelength is continuous in white radiation.</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8" name="物件 7"/>
          <p:cNvGraphicFramePr>
            <a:graphicFrameLocks noChangeAspect="1"/>
          </p:cNvGraphicFramePr>
          <p:nvPr>
            <p:extLst>
              <p:ext uri="{D42A27DB-BD31-4B8C-83A1-F6EECF244321}">
                <p14:modId xmlns:p14="http://schemas.microsoft.com/office/powerpoint/2010/main" val="738174148"/>
              </p:ext>
            </p:extLst>
          </p:nvPr>
        </p:nvGraphicFramePr>
        <p:xfrm>
          <a:off x="893982" y="4834086"/>
          <a:ext cx="666750" cy="635000"/>
        </p:xfrm>
        <a:graphic>
          <a:graphicData uri="http://schemas.openxmlformats.org/presentationml/2006/ole">
            <mc:AlternateContent xmlns:mc="http://schemas.openxmlformats.org/markup-compatibility/2006">
              <mc:Choice xmlns:v="urn:schemas-microsoft-com:vml" Requires="v">
                <p:oleObj spid="_x0000_s11361" name="方程式" r:id="rId8" imgW="266400" imgH="253800" progId="Equation.3">
                  <p:embed/>
                </p:oleObj>
              </mc:Choice>
              <mc:Fallback>
                <p:oleObj name="方程式" r:id="rId8" imgW="266400" imgH="253800" progId="Equation.3">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3982" y="4834086"/>
                        <a:ext cx="66675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5261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76672"/>
            <a:ext cx="4445000" cy="4445000"/>
          </a:xfrm>
          <a:prstGeom prst="rect">
            <a:avLst/>
          </a:prstGeom>
        </p:spPr>
      </p:pic>
      <p:sp>
        <p:nvSpPr>
          <p:cNvPr id="3" name="矩形 2"/>
          <p:cNvSpPr/>
          <p:nvPr/>
        </p:nvSpPr>
        <p:spPr>
          <a:xfrm>
            <a:off x="1043608" y="5301208"/>
            <a:ext cx="7272808" cy="954107"/>
          </a:xfrm>
          <a:prstGeom prst="rect">
            <a:avLst/>
          </a:prstGeom>
        </p:spPr>
        <p:txBody>
          <a:bodyPr wrap="square">
            <a:spAutoFit/>
          </a:bodyPr>
          <a:lstStyle/>
          <a:p>
            <a:r>
              <a:rPr lang="en-US" altLang="zh-TW" sz="2800" dirty="0">
                <a:latin typeface="Times New Roman" panose="02020603050405020304" pitchFamily="18" charset="0"/>
                <a:cs typeface="Times New Roman" panose="02020603050405020304" pitchFamily="18" charset="0"/>
                <a:hlinkClick r:id="rId3"/>
              </a:rPr>
              <a:t>http://www.xtal.iqfr.csic.es/Cristalografia/archivos_06/laue1.jpg</a:t>
            </a:r>
            <a:endParaRPr lang="zh-TW" altLang="en-US" sz="2800" dirty="0">
              <a:latin typeface="Times New Roman" panose="02020603050405020304" pitchFamily="18" charset="0"/>
              <a:cs typeface="Times New Roman" panose="02020603050405020304" pitchFamily="18" charset="0"/>
            </a:endParaRPr>
          </a:p>
        </p:txBody>
      </p:sp>
      <p:sp>
        <p:nvSpPr>
          <p:cNvPr id="4" name="橢圓 3"/>
          <p:cNvSpPr/>
          <p:nvPr/>
        </p:nvSpPr>
        <p:spPr>
          <a:xfrm>
            <a:off x="3491880" y="1700808"/>
            <a:ext cx="2160240" cy="201622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3131840" y="1268760"/>
            <a:ext cx="2939176" cy="288032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2915816" y="1049311"/>
            <a:ext cx="3379608" cy="331579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2339752" y="420735"/>
            <a:ext cx="4608512" cy="459244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710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115616" y="332656"/>
            <a:ext cx="2646878"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(2-2) zone axis</a:t>
            </a:r>
            <a:endParaRPr lang="zh-TW" altLang="en-US" sz="3200" dirty="0" smtClean="0">
              <a:latin typeface="Times New Roman" panose="02020603050405020304" pitchFamily="18" charset="0"/>
              <a:cs typeface="Times New Roman" panose="02020603050405020304" pitchFamily="18" charset="0"/>
            </a:endParaRPr>
          </a:p>
        </p:txBody>
      </p:sp>
      <p:sp>
        <p:nvSpPr>
          <p:cNvPr id="3" name="文字方塊 2"/>
          <p:cNvSpPr txBox="1"/>
          <p:nvPr/>
        </p:nvSpPr>
        <p:spPr>
          <a:xfrm>
            <a:off x="1979712" y="917431"/>
            <a:ext cx="4836324"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The planes belong to a zone</a:t>
            </a:r>
            <a:endParaRPr lang="zh-TW" altLang="en-US" sz="3200" dirty="0" smtClean="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a:blip r:embed="rId3"/>
          <a:stretch>
            <a:fillRect/>
          </a:stretch>
        </p:blipFill>
        <p:spPr>
          <a:xfrm>
            <a:off x="2046939" y="1556792"/>
            <a:ext cx="5045341" cy="2559769"/>
          </a:xfrm>
          <a:prstGeom prst="rect">
            <a:avLst/>
          </a:prstGeom>
        </p:spPr>
      </p:pic>
      <p:sp>
        <p:nvSpPr>
          <p:cNvPr id="5" name="文字方塊 4"/>
          <p:cNvSpPr txBox="1"/>
          <p:nvPr/>
        </p:nvSpPr>
        <p:spPr>
          <a:xfrm>
            <a:off x="899592" y="4171147"/>
            <a:ext cx="7992888" cy="1569660"/>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We define several planes belong to a zone [</a:t>
            </a:r>
            <a:r>
              <a:rPr lang="en-US" altLang="zh-TW" sz="3200" dirty="0" err="1">
                <a:latin typeface="Times New Roman" panose="02020603050405020304" pitchFamily="18" charset="0"/>
                <a:cs typeface="Times New Roman" panose="02020603050405020304" pitchFamily="18" charset="0"/>
              </a:rPr>
              <a:t>uvw</a:t>
            </a:r>
            <a:r>
              <a:rPr lang="en-US" altLang="zh-TW" sz="3200" dirty="0">
                <a:latin typeface="Times New Roman" panose="02020603050405020304" pitchFamily="18" charset="0"/>
                <a:cs typeface="Times New Roman" panose="02020603050405020304" pitchFamily="18" charset="0"/>
              </a:rPr>
              <a:t>], their plane normal </a:t>
            </a:r>
            <a:r>
              <a:rPr lang="en-US" altLang="zh-TW" sz="3200" dirty="0" smtClean="0">
                <a:latin typeface="Times New Roman" panose="02020603050405020304" pitchFamily="18" charset="0"/>
                <a:cs typeface="Times New Roman" panose="02020603050405020304" pitchFamily="18" charset="0"/>
              </a:rPr>
              <a:t>[</a:t>
            </a:r>
            <a:r>
              <a:rPr lang="en-US" altLang="zh-TW" sz="3200" i="1" dirty="0" smtClean="0">
                <a:latin typeface="Times New Roman" panose="02020603050405020304" pitchFamily="18" charset="0"/>
                <a:cs typeface="Times New Roman" panose="02020603050405020304" pitchFamily="18" charset="0"/>
              </a:rPr>
              <a:t>h</a:t>
            </a:r>
            <a:r>
              <a:rPr lang="en-US" altLang="zh-TW" sz="3200" baseline="-25000" dirty="0" smtClean="0">
                <a:latin typeface="Times New Roman" panose="02020603050405020304" pitchFamily="18" charset="0"/>
                <a:cs typeface="Times New Roman" panose="02020603050405020304" pitchFamily="18" charset="0"/>
              </a:rPr>
              <a:t>i </a:t>
            </a:r>
            <a:r>
              <a:rPr lang="en-US" altLang="zh-TW" sz="3200" i="1" dirty="0" err="1" smtClean="0">
                <a:latin typeface="Times New Roman" panose="02020603050405020304" pitchFamily="18" charset="0"/>
                <a:cs typeface="Times New Roman" panose="02020603050405020304" pitchFamily="18" charset="0"/>
              </a:rPr>
              <a:t>k</a:t>
            </a:r>
            <a:r>
              <a:rPr lang="en-US" altLang="zh-TW" sz="3200" baseline="-25000" dirty="0" err="1" smtClean="0">
                <a:latin typeface="Times New Roman" panose="02020603050405020304" pitchFamily="18" charset="0"/>
                <a:cs typeface="Times New Roman" panose="02020603050405020304" pitchFamily="18" charset="0"/>
              </a:rPr>
              <a:t>i</a:t>
            </a:r>
            <a:r>
              <a:rPr lang="en-US" altLang="zh-TW" sz="3200" baseline="-25000" dirty="0" smtClean="0">
                <a:latin typeface="Times New Roman" panose="02020603050405020304" pitchFamily="18" charset="0"/>
                <a:cs typeface="Times New Roman" panose="02020603050405020304" pitchFamily="18" charset="0"/>
              </a:rPr>
              <a:t> </a:t>
            </a:r>
            <a:r>
              <a:rPr lang="en-US" altLang="zh-TW" sz="3200" i="1" dirty="0" smtClean="0">
                <a:latin typeface="Times New Roman" panose="02020603050405020304" pitchFamily="18" charset="0"/>
                <a:cs typeface="Times New Roman" panose="02020603050405020304" pitchFamily="18" charset="0"/>
              </a:rPr>
              <a:t>l</a:t>
            </a:r>
            <a:r>
              <a:rPr lang="en-US" altLang="zh-TW" sz="3200" baseline="-25000" dirty="0" smtClean="0">
                <a:latin typeface="Times New Roman" panose="02020603050405020304" pitchFamily="18" charset="0"/>
                <a:cs typeface="Times New Roman" panose="02020603050405020304" pitchFamily="18" charset="0"/>
              </a:rPr>
              <a:t>i</a:t>
            </a:r>
            <a:r>
              <a:rPr lang="en-US" altLang="zh-TW" sz="3200" dirty="0" smtClean="0">
                <a:latin typeface="Times New Roman" panose="02020603050405020304" pitchFamily="18" charset="0"/>
                <a:cs typeface="Times New Roman" panose="02020603050405020304" pitchFamily="18" charset="0"/>
              </a:rPr>
              <a:t>] </a:t>
            </a:r>
            <a:r>
              <a:rPr lang="en-US" altLang="zh-TW" sz="3200" dirty="0">
                <a:latin typeface="Times New Roman" panose="02020603050405020304" pitchFamily="18" charset="0"/>
                <a:cs typeface="Times New Roman" panose="02020603050405020304" pitchFamily="18" charset="0"/>
              </a:rPr>
              <a:t>are perpendicular to the zone axis, In other words,</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6" name="物件 5"/>
          <p:cNvGraphicFramePr>
            <a:graphicFrameLocks noChangeAspect="1"/>
          </p:cNvGraphicFramePr>
          <p:nvPr>
            <p:extLst>
              <p:ext uri="{D42A27DB-BD31-4B8C-83A1-F6EECF244321}">
                <p14:modId xmlns:p14="http://schemas.microsoft.com/office/powerpoint/2010/main" val="4175568684"/>
              </p:ext>
            </p:extLst>
          </p:nvPr>
        </p:nvGraphicFramePr>
        <p:xfrm>
          <a:off x="1259632" y="5949280"/>
          <a:ext cx="2667000" cy="571500"/>
        </p:xfrm>
        <a:graphic>
          <a:graphicData uri="http://schemas.openxmlformats.org/presentationml/2006/ole">
            <mc:AlternateContent xmlns:mc="http://schemas.openxmlformats.org/markup-compatibility/2006">
              <mc:Choice xmlns:v="urn:schemas-microsoft-com:vml" Requires="v">
                <p:oleObj spid="_x0000_s12350" name="方程式" r:id="rId4" imgW="1066680" imgH="228600" progId="Equation.3">
                  <p:embed/>
                </p:oleObj>
              </mc:Choice>
              <mc:Fallback>
                <p:oleObj name="方程式" r:id="rId4" imgW="1066680" imgH="2286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949280"/>
                        <a:ext cx="2667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2500007484"/>
              </p:ext>
            </p:extLst>
          </p:nvPr>
        </p:nvGraphicFramePr>
        <p:xfrm>
          <a:off x="4717876" y="5877272"/>
          <a:ext cx="3238500" cy="571500"/>
        </p:xfrm>
        <a:graphic>
          <a:graphicData uri="http://schemas.openxmlformats.org/presentationml/2006/ole">
            <mc:AlternateContent xmlns:mc="http://schemas.openxmlformats.org/markup-compatibility/2006">
              <mc:Choice xmlns:v="urn:schemas-microsoft-com:vml" Requires="v">
                <p:oleObj spid="_x0000_s12351" name="方程式" r:id="rId6" imgW="1295280" imgH="228600" progId="Equation.3">
                  <p:embed/>
                </p:oleObj>
              </mc:Choice>
              <mc:Fallback>
                <p:oleObj name="方程式" r:id="rId6" imgW="1295280" imgH="228600"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7876" y="5877272"/>
                        <a:ext cx="3238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8950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115616" y="332656"/>
            <a:ext cx="7704856" cy="1569660"/>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In the Laue experiments, all the planes meet the diffraction criterion. Each plane meets the 3 Laue conditions.</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889563060"/>
              </p:ext>
            </p:extLst>
          </p:nvPr>
        </p:nvGraphicFramePr>
        <p:xfrm>
          <a:off x="3582555" y="1973263"/>
          <a:ext cx="2571750" cy="635000"/>
        </p:xfrm>
        <a:graphic>
          <a:graphicData uri="http://schemas.openxmlformats.org/presentationml/2006/ole">
            <mc:AlternateContent xmlns:mc="http://schemas.openxmlformats.org/markup-compatibility/2006">
              <mc:Choice xmlns:v="urn:schemas-microsoft-com:vml" Requires="v">
                <p:oleObj spid="_x0000_s13497" name="方程式" r:id="rId3" imgW="1028520" imgH="253800" progId="Equation.3">
                  <p:embed/>
                </p:oleObj>
              </mc:Choice>
              <mc:Fallback>
                <p:oleObj name="方程式" r:id="rId3" imgW="1028520" imgH="253800" progId="Equation.3">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2555" y="1973263"/>
                        <a:ext cx="257175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3094838598"/>
              </p:ext>
            </p:extLst>
          </p:nvPr>
        </p:nvGraphicFramePr>
        <p:xfrm>
          <a:off x="3623830" y="2636912"/>
          <a:ext cx="2571750" cy="635000"/>
        </p:xfrm>
        <a:graphic>
          <a:graphicData uri="http://schemas.openxmlformats.org/presentationml/2006/ole">
            <mc:AlternateContent xmlns:mc="http://schemas.openxmlformats.org/markup-compatibility/2006">
              <mc:Choice xmlns:v="urn:schemas-microsoft-com:vml" Requires="v">
                <p:oleObj spid="_x0000_s13498" name="方程式" r:id="rId5" imgW="1028520" imgH="253800" progId="Equation.3">
                  <p:embed/>
                </p:oleObj>
              </mc:Choice>
              <mc:Fallback>
                <p:oleObj name="方程式" r:id="rId5" imgW="1028520" imgH="253800" progId="Equation.3">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3830" y="2636912"/>
                        <a:ext cx="257175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3735366202"/>
              </p:ext>
            </p:extLst>
          </p:nvPr>
        </p:nvGraphicFramePr>
        <p:xfrm>
          <a:off x="3607668" y="3271912"/>
          <a:ext cx="2476500" cy="635000"/>
        </p:xfrm>
        <a:graphic>
          <a:graphicData uri="http://schemas.openxmlformats.org/presentationml/2006/ole">
            <mc:AlternateContent xmlns:mc="http://schemas.openxmlformats.org/markup-compatibility/2006">
              <mc:Choice xmlns:v="urn:schemas-microsoft-com:vml" Requires="v">
                <p:oleObj spid="_x0000_s13499" name="方程式" r:id="rId7" imgW="990360" imgH="253800" progId="Equation.3">
                  <p:embed/>
                </p:oleObj>
              </mc:Choice>
              <mc:Fallback>
                <p:oleObj name="方程式" r:id="rId7" imgW="990360" imgH="253800" progId="Equation.3">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7668" y="3271912"/>
                        <a:ext cx="24765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3734670027"/>
              </p:ext>
            </p:extLst>
          </p:nvPr>
        </p:nvGraphicFramePr>
        <p:xfrm>
          <a:off x="1278706" y="4006850"/>
          <a:ext cx="7397750" cy="635000"/>
        </p:xfrm>
        <a:graphic>
          <a:graphicData uri="http://schemas.openxmlformats.org/presentationml/2006/ole">
            <mc:AlternateContent xmlns:mc="http://schemas.openxmlformats.org/markup-compatibility/2006">
              <mc:Choice xmlns:v="urn:schemas-microsoft-com:vml" Requires="v">
                <p:oleObj spid="_x0000_s13500" name="方程式" r:id="rId9" imgW="2958840" imgH="253800" progId="Equation.3">
                  <p:embed/>
                </p:oleObj>
              </mc:Choice>
              <mc:Fallback>
                <p:oleObj name="方程式" r:id="rId9" imgW="2958840" imgH="253800" progId="Equation.3">
                  <p:embed/>
                  <p:pic>
                    <p:nvPicPr>
                      <p:cNvPr id="0"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8706" y="4006850"/>
                        <a:ext cx="739775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3785183561"/>
              </p:ext>
            </p:extLst>
          </p:nvPr>
        </p:nvGraphicFramePr>
        <p:xfrm>
          <a:off x="5220072" y="4716315"/>
          <a:ext cx="2762250" cy="571500"/>
        </p:xfrm>
        <a:graphic>
          <a:graphicData uri="http://schemas.openxmlformats.org/presentationml/2006/ole">
            <mc:AlternateContent xmlns:mc="http://schemas.openxmlformats.org/markup-compatibility/2006">
              <mc:Choice xmlns:v="urn:schemas-microsoft-com:vml" Requires="v">
                <p:oleObj spid="_x0000_s13501" name="方程式" r:id="rId11" imgW="1104840" imgH="228600" progId="Equation.3">
                  <p:embed/>
                </p:oleObj>
              </mc:Choice>
              <mc:Fallback>
                <p:oleObj name="方程式" r:id="rId11" imgW="1104840" imgH="228600" progId="Equation.3">
                  <p:embed/>
                  <p:pic>
                    <p:nvPicPr>
                      <p:cNvPr id="0"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0072" y="4716315"/>
                        <a:ext cx="2762250" cy="571500"/>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366135083"/>
              </p:ext>
            </p:extLst>
          </p:nvPr>
        </p:nvGraphicFramePr>
        <p:xfrm>
          <a:off x="1266659" y="5427533"/>
          <a:ext cx="4286250" cy="603250"/>
        </p:xfrm>
        <a:graphic>
          <a:graphicData uri="http://schemas.openxmlformats.org/presentationml/2006/ole">
            <mc:AlternateContent xmlns:mc="http://schemas.openxmlformats.org/markup-compatibility/2006">
              <mc:Choice xmlns:v="urn:schemas-microsoft-com:vml" Requires="v">
                <p:oleObj spid="_x0000_s13502" name="方程式" r:id="rId13" imgW="1714320" imgH="241200" progId="Equation.3">
                  <p:embed/>
                </p:oleObj>
              </mc:Choice>
              <mc:Fallback>
                <p:oleObj name="方程式" r:id="rId13" imgW="1714320" imgH="241200" progId="Equation.3">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66659" y="5427533"/>
                        <a:ext cx="428625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文字方塊 8"/>
          <p:cNvSpPr txBox="1"/>
          <p:nvPr/>
        </p:nvSpPr>
        <p:spPr>
          <a:xfrm>
            <a:off x="1403648" y="6093296"/>
            <a:ext cx="7587142"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for all the plane belonged to the zone [</a:t>
            </a:r>
            <a:r>
              <a:rPr lang="en-US" altLang="zh-TW" sz="3200" i="1" dirty="0" err="1">
                <a:latin typeface="Times New Roman" panose="02020603050405020304" pitchFamily="18" charset="0"/>
                <a:cs typeface="Times New Roman" panose="02020603050405020304" pitchFamily="18" charset="0"/>
              </a:rPr>
              <a:t>uvw</a:t>
            </a:r>
            <a:r>
              <a:rPr lang="en-US" altLang="zh-TW" sz="3200" dirty="0">
                <a:latin typeface="Times New Roman" panose="02020603050405020304" pitchFamily="18" charset="0"/>
                <a:cs typeface="Times New Roman" panose="02020603050405020304" pitchFamily="18" charset="0"/>
              </a:rPr>
              <a:t>].</a:t>
            </a:r>
            <a:endParaRPr lang="zh-TW" alt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000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4857437" y="836712"/>
            <a:ext cx="3963035" cy="2952328"/>
          </a:xfrm>
          <a:prstGeom prst="rect">
            <a:avLst/>
          </a:prstGeom>
        </p:spPr>
      </p:pic>
      <p:sp>
        <p:nvSpPr>
          <p:cNvPr id="2" name="文字方塊 1"/>
          <p:cNvSpPr txBox="1"/>
          <p:nvPr/>
        </p:nvSpPr>
        <p:spPr>
          <a:xfrm>
            <a:off x="1414710" y="260648"/>
            <a:ext cx="2149178"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If we define</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1196281867"/>
              </p:ext>
            </p:extLst>
          </p:nvPr>
        </p:nvGraphicFramePr>
        <p:xfrm>
          <a:off x="3851920" y="265212"/>
          <a:ext cx="2952750" cy="571500"/>
        </p:xfrm>
        <a:graphic>
          <a:graphicData uri="http://schemas.openxmlformats.org/presentationml/2006/ole">
            <mc:AlternateContent xmlns:mc="http://schemas.openxmlformats.org/markup-compatibility/2006">
              <mc:Choice xmlns:v="urn:schemas-microsoft-com:vml" Requires="v">
                <p:oleObj spid="_x0000_s14396" name="方程式" r:id="rId4" imgW="1180800" imgH="228600" progId="Equation.3">
                  <p:embed/>
                </p:oleObj>
              </mc:Choice>
              <mc:Fallback>
                <p:oleObj name="方程式" r:id="rId4" imgW="1180800" imgH="22860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265212"/>
                        <a:ext cx="29527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文字方塊 4"/>
          <p:cNvSpPr txBox="1"/>
          <p:nvPr/>
        </p:nvSpPr>
        <p:spPr>
          <a:xfrm>
            <a:off x="1437148" y="1356099"/>
            <a:ext cx="3420289" cy="1569660"/>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The path difference between the waves equals to</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6" name="物件 5"/>
          <p:cNvGraphicFramePr>
            <a:graphicFrameLocks noChangeAspect="1"/>
          </p:cNvGraphicFramePr>
          <p:nvPr>
            <p:extLst>
              <p:ext uri="{D42A27DB-BD31-4B8C-83A1-F6EECF244321}">
                <p14:modId xmlns:p14="http://schemas.microsoft.com/office/powerpoint/2010/main" val="2787418020"/>
              </p:ext>
            </p:extLst>
          </p:nvPr>
        </p:nvGraphicFramePr>
        <p:xfrm>
          <a:off x="1619672" y="3068960"/>
          <a:ext cx="2540000" cy="635000"/>
        </p:xfrm>
        <a:graphic>
          <a:graphicData uri="http://schemas.openxmlformats.org/presentationml/2006/ole">
            <mc:AlternateContent xmlns:mc="http://schemas.openxmlformats.org/markup-compatibility/2006">
              <mc:Choice xmlns:v="urn:schemas-microsoft-com:vml" Requires="v">
                <p:oleObj spid="_x0000_s14397" name="方程式" r:id="rId6" imgW="1015920" imgH="253800" progId="Equation.3">
                  <p:embed/>
                </p:oleObj>
              </mc:Choice>
              <mc:Fallback>
                <p:oleObj name="方程式" r:id="rId6" imgW="1015920" imgH="25380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2" y="3068960"/>
                        <a:ext cx="25400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50715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323945"/>
            <a:ext cx="4958409" cy="584775"/>
          </a:xfrm>
          <a:prstGeom prst="rect">
            <a:avLst/>
          </a:prstGeom>
        </p:spPr>
        <p:txBody>
          <a:bodyPr wrap="none">
            <a:spAutoFit/>
          </a:bodyPr>
          <a:lstStyle/>
          <a:p>
            <a:r>
              <a:rPr lang="en-US" altLang="zh-TW" sz="3200" kern="100" dirty="0" smtClean="0">
                <a:latin typeface="Times New Roman" panose="02020603050405020304" pitchFamily="18" charset="0"/>
                <a:cs typeface="Times New Roman" panose="02020603050405020304" pitchFamily="18" charset="0"/>
              </a:rPr>
              <a:t>(A) for </a:t>
            </a:r>
            <a:r>
              <a:rPr lang="en-US" altLang="zh-TW" sz="3200" kern="100" dirty="0">
                <a:latin typeface="Times New Roman" panose="02020603050405020304" pitchFamily="18" charset="0"/>
                <a:cs typeface="Times New Roman" panose="02020603050405020304" pitchFamily="18" charset="0"/>
              </a:rPr>
              <a:t>the </a:t>
            </a:r>
            <a:r>
              <a:rPr lang="en-US" altLang="zh-TW" sz="3200" kern="100" dirty="0" smtClean="0">
                <a:latin typeface="Times New Roman" panose="02020603050405020304" pitchFamily="18" charset="0"/>
                <a:cs typeface="Times New Roman" panose="02020603050405020304" pitchFamily="18" charset="0"/>
              </a:rPr>
              <a:t>condition </a:t>
            </a:r>
            <a:r>
              <a:rPr lang="en-US" altLang="zh-TW" sz="3200" i="1" kern="1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kern="100" dirty="0" smtClean="0">
                <a:latin typeface="Times New Roman" panose="02020603050405020304" pitchFamily="18" charset="0"/>
                <a:cs typeface="Times New Roman" panose="02020603050405020304" pitchFamily="18" charset="0"/>
                <a:sym typeface="Symbol" panose="05050102010706020507" pitchFamily="18" charset="2"/>
              </a:rPr>
              <a:t>&lt; 45</a:t>
            </a:r>
            <a:r>
              <a:rPr lang="en-US" altLang="zh-TW" sz="3200" kern="100" baseline="30000" dirty="0" smtClean="0">
                <a:latin typeface="Times New Roman" panose="02020603050405020304" pitchFamily="18" charset="0"/>
                <a:cs typeface="Times New Roman" panose="02020603050405020304" pitchFamily="18" charset="0"/>
                <a:sym typeface="Symbol" panose="05050102010706020507" pitchFamily="18" charset="2"/>
              </a:rPr>
              <a:t>o</a:t>
            </a:r>
            <a:endParaRPr lang="zh-TW" altLang="en-US" sz="3200" baseline="30000" dirty="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3"/>
          <a:stretch>
            <a:fillRect/>
          </a:stretch>
        </p:blipFill>
        <p:spPr>
          <a:xfrm>
            <a:off x="1547664" y="980728"/>
            <a:ext cx="6758001" cy="3813378"/>
          </a:xfrm>
          <a:prstGeom prst="rect">
            <a:avLst/>
          </a:prstGeom>
        </p:spPr>
      </p:pic>
      <p:sp>
        <p:nvSpPr>
          <p:cNvPr id="4" name="文字方塊 3"/>
          <p:cNvSpPr txBox="1"/>
          <p:nvPr/>
        </p:nvSpPr>
        <p:spPr>
          <a:xfrm>
            <a:off x="1048284" y="4797152"/>
            <a:ext cx="8060220"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For all the planes (</a:t>
            </a:r>
            <a:r>
              <a:rPr lang="en-US" altLang="zh-TW" sz="3200" i="1" dirty="0" err="1" smtClean="0">
                <a:latin typeface="Times New Roman" panose="02020603050405020304" pitchFamily="18" charset="0"/>
                <a:cs typeface="Times New Roman" panose="02020603050405020304" pitchFamily="18" charset="0"/>
              </a:rPr>
              <a:t>h</a:t>
            </a:r>
            <a:r>
              <a:rPr lang="en-US" altLang="zh-TW" sz="3200" i="1" baseline="-25000" dirty="0" err="1" smtClean="0">
                <a:latin typeface="Times New Roman" panose="02020603050405020304" pitchFamily="18" charset="0"/>
                <a:cs typeface="Times New Roman" panose="02020603050405020304" pitchFamily="18" charset="0"/>
              </a:rPr>
              <a:t>i</a:t>
            </a:r>
            <a:r>
              <a:rPr lang="en-US" altLang="zh-TW" sz="3200" i="1" dirty="0" err="1" smtClean="0">
                <a:latin typeface="Times New Roman" panose="02020603050405020304" pitchFamily="18" charset="0"/>
                <a:cs typeface="Times New Roman" panose="02020603050405020304" pitchFamily="18" charset="0"/>
              </a:rPr>
              <a:t>k</a:t>
            </a:r>
            <a:r>
              <a:rPr lang="en-US" altLang="zh-TW" sz="3200" i="1" baseline="-25000" dirty="0" err="1" smtClean="0">
                <a:latin typeface="Times New Roman" panose="02020603050405020304" pitchFamily="18" charset="0"/>
                <a:cs typeface="Times New Roman" panose="02020603050405020304" pitchFamily="18" charset="0"/>
              </a:rPr>
              <a:t>i</a:t>
            </a:r>
            <a:r>
              <a:rPr lang="en-US" altLang="zh-TW" sz="3200" i="1" dirty="0" err="1" smtClean="0">
                <a:latin typeface="Times New Roman" panose="02020603050405020304" pitchFamily="18" charset="0"/>
                <a:cs typeface="Times New Roman" panose="02020603050405020304" pitchFamily="18" charset="0"/>
              </a:rPr>
              <a:t>l</a:t>
            </a:r>
            <a:r>
              <a:rPr lang="en-US" altLang="zh-TW" sz="3200" i="1" baseline="-25000" dirty="0" err="1" smtClean="0">
                <a:latin typeface="Times New Roman" panose="02020603050405020304" pitchFamily="18" charset="0"/>
                <a:cs typeface="Times New Roman" panose="02020603050405020304" pitchFamily="18" charset="0"/>
              </a:rPr>
              <a:t>i</a:t>
            </a:r>
            <a:r>
              <a:rPr lang="en-US" altLang="zh-TW" sz="3200" dirty="0" smtClean="0">
                <a:latin typeface="Times New Roman" panose="02020603050405020304" pitchFamily="18" charset="0"/>
                <a:cs typeface="Times New Roman" panose="02020603050405020304" pitchFamily="18" charset="0"/>
              </a:rPr>
              <a:t>) in the same zone [</a:t>
            </a:r>
            <a:r>
              <a:rPr lang="en-US" altLang="zh-TW" sz="3200" i="1" dirty="0" err="1" smtClean="0">
                <a:latin typeface="Times New Roman" panose="02020603050405020304" pitchFamily="18" charset="0"/>
                <a:cs typeface="Times New Roman" panose="02020603050405020304" pitchFamily="18" charset="0"/>
              </a:rPr>
              <a:t>uvw</a:t>
            </a:r>
            <a:r>
              <a:rPr lang="en-US" altLang="zh-TW" sz="3200" dirty="0" smtClean="0">
                <a:latin typeface="Times New Roman" panose="02020603050405020304" pitchFamily="18" charset="0"/>
                <a:cs typeface="Times New Roman" panose="02020603050405020304" pitchFamily="18" charset="0"/>
              </a:rPr>
              <a:t>]</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5" name="物件 4"/>
          <p:cNvGraphicFramePr>
            <a:graphicFrameLocks noChangeAspect="1"/>
          </p:cNvGraphicFramePr>
          <p:nvPr>
            <p:extLst>
              <p:ext uri="{D42A27DB-BD31-4B8C-83A1-F6EECF244321}">
                <p14:modId xmlns:p14="http://schemas.microsoft.com/office/powerpoint/2010/main" val="2795947780"/>
              </p:ext>
            </p:extLst>
          </p:nvPr>
        </p:nvGraphicFramePr>
        <p:xfrm>
          <a:off x="3378796" y="5373950"/>
          <a:ext cx="2730500" cy="571500"/>
        </p:xfrm>
        <a:graphic>
          <a:graphicData uri="http://schemas.openxmlformats.org/presentationml/2006/ole">
            <mc:AlternateContent xmlns:mc="http://schemas.openxmlformats.org/markup-compatibility/2006">
              <mc:Choice xmlns:v="urn:schemas-microsoft-com:vml" Requires="v">
                <p:oleObj spid="_x0000_s15422" name="方程式" r:id="rId4" imgW="1091880" imgH="228600" progId="Equation.3">
                  <p:embed/>
                </p:oleObj>
              </mc:Choice>
              <mc:Fallback>
                <p:oleObj name="方程式" r:id="rId4" imgW="1091880" imgH="2286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796" y="5373950"/>
                        <a:ext cx="2730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3519229733"/>
              </p:ext>
            </p:extLst>
          </p:nvPr>
        </p:nvGraphicFramePr>
        <p:xfrm>
          <a:off x="1115616" y="6021288"/>
          <a:ext cx="7397750" cy="635000"/>
        </p:xfrm>
        <a:graphic>
          <a:graphicData uri="http://schemas.openxmlformats.org/presentationml/2006/ole">
            <mc:AlternateContent xmlns:mc="http://schemas.openxmlformats.org/markup-compatibility/2006">
              <mc:Choice xmlns:v="urn:schemas-microsoft-com:vml" Requires="v">
                <p:oleObj spid="_x0000_s15423" name="方程式" r:id="rId6" imgW="2958840" imgH="253800" progId="Equation.3">
                  <p:embed/>
                </p:oleObj>
              </mc:Choice>
              <mc:Fallback>
                <p:oleObj name="方程式" r:id="rId6" imgW="2958840" imgH="253800"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6021288"/>
                        <a:ext cx="739775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7865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275164"/>
            <a:ext cx="7488832" cy="1569660"/>
          </a:xfrm>
          <a:prstGeom prst="rect">
            <a:avLst/>
          </a:prstGeom>
        </p:spPr>
        <p:txBody>
          <a:bodyPr wrap="square">
            <a:spAutoFit/>
          </a:bodyPr>
          <a:lstStyle/>
          <a:p>
            <a:r>
              <a:rPr lang="en-US" altLang="zh-TW" sz="3200" kern="100" dirty="0" smtClean="0">
                <a:latin typeface="Times New Roman" panose="02020603050405020304" pitchFamily="18" charset="0"/>
                <a:cs typeface="Times New Roman" panose="02020603050405020304" pitchFamily="18" charset="0"/>
              </a:rPr>
              <a:t>Therefore, </a:t>
            </a:r>
            <a:r>
              <a:rPr lang="en-US" altLang="zh-TW" sz="3200" kern="100" dirty="0">
                <a:latin typeface="Times New Roman" panose="02020603050405020304" pitchFamily="18" charset="0"/>
                <a:cs typeface="Times New Roman" panose="02020603050405020304" pitchFamily="18" charset="0"/>
              </a:rPr>
              <a:t>all the diffracted beam </a:t>
            </a:r>
            <a:r>
              <a:rPr lang="en-US" altLang="zh-TW" sz="3200" kern="100" dirty="0" smtClean="0">
                <a:latin typeface="Times New Roman" panose="02020603050405020304" pitchFamily="18" charset="0"/>
                <a:cs typeface="Times New Roman" panose="02020603050405020304" pitchFamily="18" charset="0"/>
              </a:rPr>
              <a:t>directions </a:t>
            </a:r>
            <a:r>
              <a:rPr lang="en-US" altLang="zh-TW" sz="3200" i="1" kern="100" dirty="0" smtClean="0">
                <a:latin typeface="Times New Roman" panose="02020603050405020304" pitchFamily="18" charset="0"/>
                <a:cs typeface="Times New Roman" panose="02020603050405020304" pitchFamily="18" charset="0"/>
              </a:rPr>
              <a:t>Ŝ</a:t>
            </a:r>
            <a:r>
              <a:rPr lang="en-US" altLang="zh-TW" sz="3200" kern="100" baseline="-25000" dirty="0" smtClean="0">
                <a:latin typeface="Times New Roman" panose="02020603050405020304" pitchFamily="18" charset="0"/>
                <a:cs typeface="Times New Roman" panose="02020603050405020304" pitchFamily="18" charset="0"/>
              </a:rPr>
              <a:t>1</a:t>
            </a:r>
            <a:r>
              <a:rPr lang="en-US" altLang="zh-TW" sz="3200" kern="100" dirty="0" smtClean="0">
                <a:latin typeface="Times New Roman" panose="02020603050405020304" pitchFamily="18" charset="0"/>
                <a:cs typeface="Times New Roman" panose="02020603050405020304" pitchFamily="18" charset="0"/>
              </a:rPr>
              <a:t>', </a:t>
            </a:r>
            <a:r>
              <a:rPr lang="en-US" altLang="zh-TW" sz="3200" i="1" kern="100" dirty="0" smtClean="0">
                <a:latin typeface="Times New Roman" panose="02020603050405020304" pitchFamily="18" charset="0"/>
                <a:cs typeface="Times New Roman" panose="02020603050405020304" pitchFamily="18" charset="0"/>
              </a:rPr>
              <a:t>Ŝ</a:t>
            </a:r>
            <a:r>
              <a:rPr lang="en-US" altLang="zh-TW" sz="3200" kern="100" baseline="-25000" dirty="0" smtClean="0">
                <a:latin typeface="Times New Roman" panose="02020603050405020304" pitchFamily="18" charset="0"/>
                <a:cs typeface="Times New Roman" panose="02020603050405020304" pitchFamily="18" charset="0"/>
              </a:rPr>
              <a:t>2</a:t>
            </a:r>
            <a:r>
              <a:rPr lang="en-US" altLang="zh-TW" sz="3200" kern="100" dirty="0" smtClean="0">
                <a:latin typeface="Times New Roman" panose="02020603050405020304" pitchFamily="18" charset="0"/>
                <a:cs typeface="Times New Roman" panose="02020603050405020304" pitchFamily="18" charset="0"/>
              </a:rPr>
              <a:t>', </a:t>
            </a:r>
            <a:r>
              <a:rPr lang="en-US" altLang="zh-TW" sz="3200" i="1" kern="100" dirty="0" smtClean="0">
                <a:latin typeface="Times New Roman" panose="02020603050405020304" pitchFamily="18" charset="0"/>
                <a:cs typeface="Times New Roman" panose="02020603050405020304" pitchFamily="18" charset="0"/>
              </a:rPr>
              <a:t>Ŝ</a:t>
            </a:r>
            <a:r>
              <a:rPr lang="en-US" altLang="zh-TW" sz="3200" kern="100" baseline="-25000" dirty="0" smtClean="0">
                <a:latin typeface="Times New Roman" panose="02020603050405020304" pitchFamily="18" charset="0"/>
                <a:cs typeface="Times New Roman" panose="02020603050405020304" pitchFamily="18" charset="0"/>
              </a:rPr>
              <a:t>3</a:t>
            </a:r>
            <a:r>
              <a:rPr lang="en-US" altLang="zh-TW" sz="3200" kern="100" dirty="0" smtClean="0">
                <a:latin typeface="Times New Roman" panose="02020603050405020304" pitchFamily="18" charset="0"/>
                <a:cs typeface="Times New Roman" panose="02020603050405020304" pitchFamily="18" charset="0"/>
              </a:rPr>
              <a:t>', …</a:t>
            </a:r>
            <a:r>
              <a:rPr lang="en-US" altLang="zh-TW" sz="3200" i="1" kern="100" dirty="0" err="1" smtClean="0">
                <a:latin typeface="Times New Roman" panose="02020603050405020304" pitchFamily="18" charset="0"/>
                <a:cs typeface="Times New Roman" panose="02020603050405020304" pitchFamily="18" charset="0"/>
              </a:rPr>
              <a:t>Ŝ</a:t>
            </a:r>
            <a:r>
              <a:rPr lang="en-US" altLang="zh-TW" sz="3200" i="1" kern="100" baseline="-25000" dirty="0" err="1" smtClean="0">
                <a:latin typeface="Times New Roman" panose="02020603050405020304" pitchFamily="18" charset="0"/>
                <a:cs typeface="Times New Roman" panose="02020603050405020304" pitchFamily="18" charset="0"/>
              </a:rPr>
              <a:t>i</a:t>
            </a:r>
            <a:r>
              <a:rPr lang="en-US" altLang="zh-TW" sz="3200" kern="100" dirty="0" smtClean="0">
                <a:latin typeface="Times New Roman" panose="02020603050405020304" pitchFamily="18" charset="0"/>
                <a:cs typeface="Times New Roman" panose="02020603050405020304" pitchFamily="18" charset="0"/>
              </a:rPr>
              <a:t>'  </a:t>
            </a:r>
            <a:r>
              <a:rPr lang="en-US" altLang="zh-TW" sz="3200" kern="100" dirty="0" smtClean="0">
                <a:effectLst/>
                <a:latin typeface="Times New Roman" panose="02020603050405020304" pitchFamily="18" charset="0"/>
                <a:cs typeface="Times New Roman" panose="02020603050405020304" pitchFamily="18" charset="0"/>
              </a:rPr>
              <a:t>are </a:t>
            </a:r>
            <a:r>
              <a:rPr lang="en-US" altLang="zh-TW" sz="3200" kern="100" dirty="0">
                <a:effectLst/>
                <a:latin typeface="Times New Roman" panose="02020603050405020304" pitchFamily="18" charset="0"/>
                <a:cs typeface="Times New Roman" panose="02020603050405020304" pitchFamily="18" charset="0"/>
              </a:rPr>
              <a:t>on the same cone surface.</a:t>
            </a:r>
            <a:endParaRPr lang="zh-TW" altLang="en-US" sz="3200" dirty="0">
              <a:latin typeface="Times New Roman" panose="02020603050405020304" pitchFamily="18" charset="0"/>
              <a:cs typeface="Times New Roman" panose="02020603050405020304" pitchFamily="18" charset="0"/>
            </a:endParaRPr>
          </a:p>
        </p:txBody>
      </p:sp>
      <p:sp>
        <p:nvSpPr>
          <p:cNvPr id="3" name="矩形 2"/>
          <p:cNvSpPr/>
          <p:nvPr/>
        </p:nvSpPr>
        <p:spPr>
          <a:xfrm>
            <a:off x="899592" y="1772816"/>
            <a:ext cx="4958409" cy="584775"/>
          </a:xfrm>
          <a:prstGeom prst="rect">
            <a:avLst/>
          </a:prstGeom>
        </p:spPr>
        <p:txBody>
          <a:bodyPr wrap="none">
            <a:spAutoFit/>
          </a:bodyPr>
          <a:lstStyle/>
          <a:p>
            <a:r>
              <a:rPr lang="en-US" altLang="zh-TW" sz="3200" kern="100" dirty="0" smtClean="0">
                <a:latin typeface="Times New Roman" panose="02020603050405020304" pitchFamily="18" charset="0"/>
                <a:cs typeface="Times New Roman" panose="02020603050405020304" pitchFamily="18" charset="0"/>
              </a:rPr>
              <a:t>(B) for </a:t>
            </a:r>
            <a:r>
              <a:rPr lang="en-US" altLang="zh-TW" sz="3200" kern="100" dirty="0">
                <a:latin typeface="Times New Roman" panose="02020603050405020304" pitchFamily="18" charset="0"/>
                <a:cs typeface="Times New Roman" panose="02020603050405020304" pitchFamily="18" charset="0"/>
              </a:rPr>
              <a:t>the </a:t>
            </a:r>
            <a:r>
              <a:rPr lang="en-US" altLang="zh-TW" sz="3200" kern="100" dirty="0" smtClean="0">
                <a:latin typeface="Times New Roman" panose="02020603050405020304" pitchFamily="18" charset="0"/>
                <a:cs typeface="Times New Roman" panose="02020603050405020304" pitchFamily="18" charset="0"/>
              </a:rPr>
              <a:t>condition </a:t>
            </a:r>
            <a:r>
              <a:rPr lang="en-US" altLang="zh-TW" sz="3200" i="1" kern="1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kern="100" dirty="0" smtClean="0">
                <a:latin typeface="Times New Roman" panose="02020603050405020304" pitchFamily="18" charset="0"/>
                <a:cs typeface="Times New Roman" panose="02020603050405020304" pitchFamily="18" charset="0"/>
                <a:sym typeface="Symbol" panose="05050102010706020507" pitchFamily="18" charset="2"/>
              </a:rPr>
              <a:t>&gt; 45</a:t>
            </a:r>
            <a:r>
              <a:rPr lang="en-US" altLang="zh-TW" sz="3200" kern="100" baseline="30000" dirty="0" smtClean="0">
                <a:latin typeface="Times New Roman" panose="02020603050405020304" pitchFamily="18" charset="0"/>
                <a:cs typeface="Times New Roman" panose="02020603050405020304" pitchFamily="18" charset="0"/>
                <a:sym typeface="Symbol" panose="05050102010706020507" pitchFamily="18" charset="2"/>
              </a:rPr>
              <a:t>o</a:t>
            </a:r>
            <a:endParaRPr lang="zh-TW" altLang="en-US" sz="3200" baseline="30000"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a:blip r:embed="rId2"/>
          <a:stretch>
            <a:fillRect/>
          </a:stretch>
        </p:blipFill>
        <p:spPr>
          <a:xfrm>
            <a:off x="1835696" y="2420888"/>
            <a:ext cx="5093649" cy="3502455"/>
          </a:xfrm>
          <a:prstGeom prst="rect">
            <a:avLst/>
          </a:prstGeom>
        </p:spPr>
      </p:pic>
      <p:sp>
        <p:nvSpPr>
          <p:cNvPr id="5" name="文字方塊 4"/>
          <p:cNvSpPr txBox="1"/>
          <p:nvPr/>
        </p:nvSpPr>
        <p:spPr>
          <a:xfrm>
            <a:off x="2842957" y="6021288"/>
            <a:ext cx="3025187"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The same as well</a:t>
            </a:r>
            <a:endParaRPr lang="zh-TW" alt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05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259632" y="476672"/>
            <a:ext cx="5043753" cy="584775"/>
          </a:xfrm>
          <a:prstGeom prst="rect">
            <a:avLst/>
          </a:prstGeom>
          <a:noFill/>
        </p:spPr>
        <p:txBody>
          <a:bodyPr wrap="none" rtlCol="0">
            <a:spAutoFit/>
          </a:bodyPr>
          <a:lstStyle/>
          <a:p>
            <a:pPr marL="0" lvl="2"/>
            <a:r>
              <a:rPr lang="en-US" altLang="zh-TW" sz="3200" dirty="0" smtClean="0">
                <a:latin typeface="Times New Roman" panose="02020603050405020304" pitchFamily="18" charset="0"/>
                <a:cs typeface="Times New Roman" panose="02020603050405020304" pitchFamily="18" charset="0"/>
              </a:rPr>
              <a:t>9-2-2 </a:t>
            </a:r>
            <a:r>
              <a:rPr lang="en-US" altLang="zh-TW" sz="3200" dirty="0" err="1">
                <a:latin typeface="Times New Roman" panose="02020603050405020304" pitchFamily="18" charset="0"/>
                <a:cs typeface="Times New Roman" panose="02020603050405020304" pitchFamily="18" charset="0"/>
              </a:rPr>
              <a:t>Diffractometer</a:t>
            </a:r>
            <a:r>
              <a:rPr lang="en-US" altLang="zh-TW" sz="3200" dirty="0">
                <a:latin typeface="Times New Roman" panose="02020603050405020304" pitchFamily="18" charset="0"/>
                <a:cs typeface="Times New Roman" panose="02020603050405020304" pitchFamily="18" charset="0"/>
              </a:rPr>
              <a:t> </a:t>
            </a:r>
            <a:r>
              <a:rPr lang="en-US" altLang="zh-TW" sz="3200" dirty="0" smtClean="0">
                <a:latin typeface="Times New Roman" panose="02020603050405020304" pitchFamily="18" charset="0"/>
                <a:cs typeface="Times New Roman" panose="02020603050405020304" pitchFamily="18" charset="0"/>
              </a:rPr>
              <a:t>method</a:t>
            </a:r>
            <a:endParaRPr lang="zh-TW" altLang="zh-TW" sz="3200" b="1" dirty="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2"/>
          <a:stretch>
            <a:fillRect/>
          </a:stretch>
        </p:blipFill>
        <p:spPr>
          <a:xfrm>
            <a:off x="1835696" y="1336853"/>
            <a:ext cx="6136157" cy="4828451"/>
          </a:xfrm>
          <a:prstGeom prst="rect">
            <a:avLst/>
          </a:prstGeom>
        </p:spPr>
      </p:pic>
    </p:spTree>
    <p:extLst>
      <p:ext uri="{BB962C8B-B14F-4D97-AF65-F5344CB8AC3E}">
        <p14:creationId xmlns:p14="http://schemas.microsoft.com/office/powerpoint/2010/main" val="1524831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259632" y="395953"/>
            <a:ext cx="5472973"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Instrumentation at MSE, NTHU</a:t>
            </a:r>
            <a:endParaRPr lang="zh-TW" altLang="en-US" sz="3200" dirty="0" smtClean="0">
              <a:latin typeface="Times New Roman" panose="02020603050405020304" pitchFamily="18" charset="0"/>
              <a:cs typeface="Times New Roman" panose="02020603050405020304" pitchFamily="18" charset="0"/>
            </a:endParaRPr>
          </a:p>
        </p:txBody>
      </p:sp>
      <p:sp>
        <p:nvSpPr>
          <p:cNvPr id="5" name="文字方塊 4"/>
          <p:cNvSpPr txBox="1"/>
          <p:nvPr/>
        </p:nvSpPr>
        <p:spPr>
          <a:xfrm>
            <a:off x="2374932" y="1412776"/>
            <a:ext cx="3605474" cy="584775"/>
          </a:xfrm>
          <a:prstGeom prst="rect">
            <a:avLst/>
          </a:prstGeom>
          <a:noFill/>
        </p:spPr>
        <p:txBody>
          <a:bodyPr wrap="none" rtlCol="0">
            <a:spAutoFit/>
          </a:bodyPr>
          <a:lstStyle/>
          <a:p>
            <a:r>
              <a:rPr lang="en-US" altLang="zh-TW" sz="3200" dirty="0" err="1" smtClean="0">
                <a:latin typeface="Times New Roman" panose="02020603050405020304" pitchFamily="18" charset="0"/>
                <a:cs typeface="Times New Roman" panose="02020603050405020304" pitchFamily="18" charset="0"/>
              </a:rPr>
              <a:t>Shimatsu</a:t>
            </a:r>
            <a:r>
              <a:rPr lang="en-US" altLang="zh-TW" sz="3200" dirty="0" smtClean="0">
                <a:latin typeface="Times New Roman" panose="02020603050405020304" pitchFamily="18" charset="0"/>
                <a:cs typeface="Times New Roman" panose="02020603050405020304" pitchFamily="18" charset="0"/>
              </a:rPr>
              <a:t> XRD 6000</a:t>
            </a:r>
            <a:endParaRPr lang="zh-TW" altLang="en-US" sz="3200" dirty="0" smtClean="0">
              <a:latin typeface="Times New Roman" panose="02020603050405020304" pitchFamily="18" charset="0"/>
              <a:cs typeface="Times New Roman" panose="02020603050405020304" pitchFamily="18" charset="0"/>
            </a:endParaRPr>
          </a:p>
        </p:txBody>
      </p:sp>
      <p:pic>
        <p:nvPicPr>
          <p:cNvPr id="6" name="圖片 5"/>
          <p:cNvPicPr>
            <a:picLocks noChangeAspect="1"/>
          </p:cNvPicPr>
          <p:nvPr/>
        </p:nvPicPr>
        <p:blipFill>
          <a:blip r:embed="rId2"/>
          <a:stretch>
            <a:fillRect/>
          </a:stretch>
        </p:blipFill>
        <p:spPr>
          <a:xfrm>
            <a:off x="1866060" y="2451050"/>
            <a:ext cx="4938188" cy="2972058"/>
          </a:xfrm>
          <a:prstGeom prst="rect">
            <a:avLst/>
          </a:prstGeom>
        </p:spPr>
      </p:pic>
    </p:spTree>
    <p:extLst>
      <p:ext uri="{BB962C8B-B14F-4D97-AF65-F5344CB8AC3E}">
        <p14:creationId xmlns:p14="http://schemas.microsoft.com/office/powerpoint/2010/main" val="3479845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1971178" y="1268760"/>
            <a:ext cx="0" cy="2520280"/>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 name="橢圓 2"/>
          <p:cNvSpPr/>
          <p:nvPr/>
        </p:nvSpPr>
        <p:spPr>
          <a:xfrm>
            <a:off x="2691258" y="2204864"/>
            <a:ext cx="1440160" cy="1368152"/>
          </a:xfrm>
          <a:prstGeom prst="ellips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 name="橢圓 3"/>
          <p:cNvSpPr/>
          <p:nvPr/>
        </p:nvSpPr>
        <p:spPr>
          <a:xfrm>
            <a:off x="3253512" y="2740732"/>
            <a:ext cx="315652" cy="296416"/>
          </a:xfrm>
          <a:prstGeom prst="ellipse">
            <a:avLst/>
          </a:prstGeom>
          <a:solidFill>
            <a:srgbClr val="FFC000"/>
          </a:solidFill>
          <a:ln w="222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 name="橢圓 4"/>
          <p:cNvSpPr/>
          <p:nvPr/>
        </p:nvSpPr>
        <p:spPr>
          <a:xfrm>
            <a:off x="2943286" y="2420888"/>
            <a:ext cx="936104" cy="936104"/>
          </a:xfrm>
          <a:prstGeom prst="ellips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橢圓 5"/>
          <p:cNvSpPr/>
          <p:nvPr/>
        </p:nvSpPr>
        <p:spPr>
          <a:xfrm>
            <a:off x="2403226" y="1916832"/>
            <a:ext cx="2016224" cy="1944216"/>
          </a:xfrm>
          <a:prstGeom prst="ellips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橢圓 6"/>
          <p:cNvSpPr/>
          <p:nvPr/>
        </p:nvSpPr>
        <p:spPr>
          <a:xfrm>
            <a:off x="819050" y="2485746"/>
            <a:ext cx="144016" cy="151166"/>
          </a:xfrm>
          <a:prstGeom prst="ellipse">
            <a:avLst/>
          </a:prstGeom>
          <a:solidFill>
            <a:schemeClr val="tx1"/>
          </a:solidFill>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8" name="直線單箭頭接點 7"/>
          <p:cNvCxnSpPr/>
          <p:nvPr/>
        </p:nvCxnSpPr>
        <p:spPr>
          <a:xfrm>
            <a:off x="1107082" y="2528900"/>
            <a:ext cx="2146430" cy="8682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bwMode="auto">
          <a:xfrm>
            <a:off x="2475234" y="1052736"/>
            <a:ext cx="1219373" cy="584775"/>
          </a:xfrm>
          <a:prstGeom prst="rect">
            <a:avLst/>
          </a:prstGeom>
          <a:noFill/>
          <a:ln w="9525">
            <a:noFill/>
            <a:miter lim="800000"/>
            <a:headEnd/>
            <a:tailEnd/>
          </a:ln>
        </p:spPr>
        <p:txBody>
          <a:bodyPr wrap="none" rtlCol="0">
            <a:spAutoFit/>
          </a:bodyPr>
          <a:lstStyle/>
          <a:p>
            <a:r>
              <a:rPr lang="en-US" altLang="zh-TW" sz="3200" dirty="0" smtClean="0">
                <a:latin typeface="Times New Roman" pitchFamily="18" charset="0"/>
                <a:cs typeface="Times New Roman" pitchFamily="18" charset="0"/>
              </a:rPr>
              <a:t>Target</a:t>
            </a:r>
            <a:endParaRPr lang="zh-TW" altLang="en-US" sz="3200" dirty="0" smtClean="0">
              <a:latin typeface="Times New Roman" pitchFamily="18" charset="0"/>
              <a:cs typeface="Times New Roman" pitchFamily="18" charset="0"/>
            </a:endParaRPr>
          </a:p>
        </p:txBody>
      </p:sp>
      <p:sp>
        <p:nvSpPr>
          <p:cNvPr id="10" name="文字方塊 9"/>
          <p:cNvSpPr txBox="1"/>
          <p:nvPr/>
        </p:nvSpPr>
        <p:spPr bwMode="auto">
          <a:xfrm>
            <a:off x="683568" y="1916832"/>
            <a:ext cx="423514" cy="461665"/>
          </a:xfrm>
          <a:prstGeom prst="rect">
            <a:avLst/>
          </a:prstGeom>
          <a:noFill/>
          <a:ln w="9525">
            <a:noFill/>
            <a:miter lim="800000"/>
            <a:headEnd/>
            <a:tailEnd/>
          </a:ln>
        </p:spPr>
        <p:txBody>
          <a:bodyPr wrap="none" rtlCol="0">
            <a:spAutoFit/>
          </a:bodyPr>
          <a:lstStyle/>
          <a:p>
            <a:r>
              <a:rPr lang="en-US" altLang="zh-TW" sz="2400" i="1" dirty="0" smtClean="0">
                <a:latin typeface="Times New Roman" pitchFamily="18" charset="0"/>
                <a:cs typeface="Times New Roman" pitchFamily="18" charset="0"/>
              </a:rPr>
              <a:t>v</a:t>
            </a:r>
            <a:r>
              <a:rPr lang="en-US" altLang="zh-TW" sz="2400" baseline="-25000" dirty="0" smtClean="0">
                <a:latin typeface="Times New Roman" pitchFamily="18" charset="0"/>
                <a:cs typeface="Times New Roman" pitchFamily="18" charset="0"/>
              </a:rPr>
              <a:t>0</a:t>
            </a:r>
            <a:endParaRPr lang="zh-TW" altLang="en-US" sz="2400" baseline="-25000" dirty="0" smtClean="0">
              <a:latin typeface="Times New Roman" pitchFamily="18" charset="0"/>
              <a:cs typeface="Times New Roman" pitchFamily="18" charset="0"/>
            </a:endParaRPr>
          </a:p>
        </p:txBody>
      </p:sp>
      <p:cxnSp>
        <p:nvCxnSpPr>
          <p:cNvPr id="11" name="直線單箭頭接點 10"/>
          <p:cNvCxnSpPr/>
          <p:nvPr/>
        </p:nvCxnSpPr>
        <p:spPr>
          <a:xfrm flipV="1">
            <a:off x="3411338" y="2599120"/>
            <a:ext cx="2268252" cy="82630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bwMode="auto">
          <a:xfrm>
            <a:off x="4419450" y="3126159"/>
            <a:ext cx="423514" cy="461665"/>
          </a:xfrm>
          <a:prstGeom prst="rect">
            <a:avLst/>
          </a:prstGeom>
          <a:noFill/>
          <a:ln w="9525">
            <a:noFill/>
            <a:miter lim="800000"/>
            <a:headEnd/>
            <a:tailEnd/>
          </a:ln>
        </p:spPr>
        <p:txBody>
          <a:bodyPr wrap="none" rtlCol="0">
            <a:spAutoFit/>
          </a:bodyPr>
          <a:lstStyle/>
          <a:p>
            <a:r>
              <a:rPr lang="en-US" altLang="zh-TW" sz="2400" i="1" dirty="0" smtClean="0">
                <a:latin typeface="Times New Roman" pitchFamily="18" charset="0"/>
                <a:cs typeface="Times New Roman" pitchFamily="18" charset="0"/>
              </a:rPr>
              <a:t>v</a:t>
            </a:r>
            <a:r>
              <a:rPr lang="en-US" altLang="zh-TW" sz="2400" baseline="-25000" dirty="0" smtClean="0">
                <a:latin typeface="Times New Roman" pitchFamily="18" charset="0"/>
                <a:cs typeface="Times New Roman" pitchFamily="18" charset="0"/>
              </a:rPr>
              <a:t>1</a:t>
            </a:r>
            <a:endParaRPr lang="zh-TW" altLang="en-US" sz="2400" baseline="-25000" dirty="0" smtClean="0">
              <a:latin typeface="Times New Roman" pitchFamily="18" charset="0"/>
              <a:cs typeface="Times New Roman" pitchFamily="18" charset="0"/>
            </a:endParaRPr>
          </a:p>
        </p:txBody>
      </p:sp>
      <p:graphicFrame>
        <p:nvGraphicFramePr>
          <p:cNvPr id="13" name="物件 12"/>
          <p:cNvGraphicFramePr>
            <a:graphicFrameLocks noChangeAspect="1"/>
          </p:cNvGraphicFramePr>
          <p:nvPr>
            <p:extLst>
              <p:ext uri="{D42A27DB-BD31-4B8C-83A1-F6EECF244321}">
                <p14:modId xmlns:p14="http://schemas.microsoft.com/office/powerpoint/2010/main" val="3324318402"/>
              </p:ext>
            </p:extLst>
          </p:nvPr>
        </p:nvGraphicFramePr>
        <p:xfrm>
          <a:off x="680689" y="4058617"/>
          <a:ext cx="4916736" cy="530640"/>
        </p:xfrm>
        <a:graphic>
          <a:graphicData uri="http://schemas.openxmlformats.org/presentationml/2006/ole">
            <mc:AlternateContent xmlns:mc="http://schemas.openxmlformats.org/markup-compatibility/2006">
              <mc:Choice xmlns:v="urn:schemas-microsoft-com:vml" Requires="v">
                <p:oleObj spid="_x0000_s2182" name="方程式" r:id="rId3" imgW="2235200" imgH="241300" progId="Equation.3">
                  <p:embed/>
                </p:oleObj>
              </mc:Choice>
              <mc:Fallback>
                <p:oleObj name="方程式" r:id="rId3" imgW="2235200" imgH="241300" progId="Equation.3">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689" y="4058617"/>
                        <a:ext cx="4916736" cy="530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橢圓 13"/>
          <p:cNvSpPr/>
          <p:nvPr/>
        </p:nvSpPr>
        <p:spPr>
          <a:xfrm>
            <a:off x="5427562" y="2564904"/>
            <a:ext cx="1440160" cy="1368152"/>
          </a:xfrm>
          <a:prstGeom prst="ellips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橢圓 14"/>
          <p:cNvSpPr/>
          <p:nvPr/>
        </p:nvSpPr>
        <p:spPr>
          <a:xfrm>
            <a:off x="5989816" y="3100772"/>
            <a:ext cx="315652" cy="296416"/>
          </a:xfrm>
          <a:prstGeom prst="ellipse">
            <a:avLst/>
          </a:prstGeom>
          <a:solidFill>
            <a:srgbClr val="FFC000"/>
          </a:solidFill>
          <a:ln w="222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橢圓 15"/>
          <p:cNvSpPr/>
          <p:nvPr/>
        </p:nvSpPr>
        <p:spPr>
          <a:xfrm>
            <a:off x="5679590" y="2780928"/>
            <a:ext cx="936104" cy="936104"/>
          </a:xfrm>
          <a:prstGeom prst="ellips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7" name="橢圓 16"/>
          <p:cNvSpPr/>
          <p:nvPr/>
        </p:nvSpPr>
        <p:spPr>
          <a:xfrm>
            <a:off x="5139530" y="2276872"/>
            <a:ext cx="2016224" cy="1944216"/>
          </a:xfrm>
          <a:prstGeom prst="ellips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8" name="直線單箭頭接點 17"/>
          <p:cNvCxnSpPr/>
          <p:nvPr/>
        </p:nvCxnSpPr>
        <p:spPr>
          <a:xfrm flipV="1">
            <a:off x="5728373" y="1658417"/>
            <a:ext cx="857706" cy="90291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bwMode="auto">
          <a:xfrm>
            <a:off x="5652120" y="1700808"/>
            <a:ext cx="423514" cy="461665"/>
          </a:xfrm>
          <a:prstGeom prst="rect">
            <a:avLst/>
          </a:prstGeom>
          <a:noFill/>
          <a:ln w="9525">
            <a:noFill/>
            <a:miter lim="800000"/>
            <a:headEnd/>
            <a:tailEnd/>
          </a:ln>
        </p:spPr>
        <p:txBody>
          <a:bodyPr wrap="none" rtlCol="0">
            <a:spAutoFit/>
          </a:bodyPr>
          <a:lstStyle/>
          <a:p>
            <a:r>
              <a:rPr lang="en-US" altLang="zh-TW" sz="2400" i="1" dirty="0" smtClean="0">
                <a:latin typeface="Times New Roman" pitchFamily="18" charset="0"/>
                <a:cs typeface="Times New Roman" pitchFamily="18" charset="0"/>
              </a:rPr>
              <a:t>v</a:t>
            </a:r>
            <a:r>
              <a:rPr lang="en-US" altLang="zh-TW" sz="2400" baseline="-25000" dirty="0" smtClean="0">
                <a:latin typeface="Times New Roman" pitchFamily="18" charset="0"/>
                <a:cs typeface="Times New Roman" pitchFamily="18" charset="0"/>
              </a:rPr>
              <a:t>2</a:t>
            </a:r>
            <a:endParaRPr lang="zh-TW" altLang="en-US" sz="2400" baseline="-25000" dirty="0" smtClean="0">
              <a:latin typeface="Times New Roman" pitchFamily="18" charset="0"/>
              <a:cs typeface="Times New Roman" pitchFamily="18" charset="0"/>
            </a:endParaRPr>
          </a:p>
        </p:txBody>
      </p:sp>
      <p:graphicFrame>
        <p:nvGraphicFramePr>
          <p:cNvPr id="20" name="物件 19"/>
          <p:cNvGraphicFramePr>
            <a:graphicFrameLocks noChangeAspect="1"/>
          </p:cNvGraphicFramePr>
          <p:nvPr>
            <p:extLst>
              <p:ext uri="{D42A27DB-BD31-4B8C-83A1-F6EECF244321}">
                <p14:modId xmlns:p14="http://schemas.microsoft.com/office/powerpoint/2010/main" val="2392120846"/>
              </p:ext>
            </p:extLst>
          </p:nvPr>
        </p:nvGraphicFramePr>
        <p:xfrm>
          <a:off x="4129210" y="1053872"/>
          <a:ext cx="4972968" cy="502920"/>
        </p:xfrm>
        <a:graphic>
          <a:graphicData uri="http://schemas.openxmlformats.org/presentationml/2006/ole">
            <mc:AlternateContent xmlns:mc="http://schemas.openxmlformats.org/markup-compatibility/2006">
              <mc:Choice xmlns:v="urn:schemas-microsoft-com:vml" Requires="v">
                <p:oleObj spid="_x0000_s2183" name="方程式" r:id="rId5" imgW="2260600" imgH="228600" progId="Equation.3">
                  <p:embed/>
                </p:oleObj>
              </mc:Choice>
              <mc:Fallback>
                <p:oleObj name="方程式" r:id="rId5" imgW="2260600" imgH="228600" progId="Equation.3">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9210" y="1053872"/>
                        <a:ext cx="4972968" cy="502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文字方塊 20"/>
          <p:cNvSpPr txBox="1"/>
          <p:nvPr/>
        </p:nvSpPr>
        <p:spPr bwMode="auto">
          <a:xfrm>
            <a:off x="827584" y="395953"/>
            <a:ext cx="3659976" cy="584775"/>
          </a:xfrm>
          <a:prstGeom prst="rect">
            <a:avLst/>
          </a:prstGeom>
          <a:noFill/>
          <a:ln w="9525">
            <a:noFill/>
            <a:miter lim="800000"/>
            <a:headEnd/>
            <a:tailEnd/>
          </a:ln>
        </p:spPr>
        <p:txBody>
          <a:bodyPr wrap="none" rtlCol="0">
            <a:spAutoFit/>
          </a:bodyPr>
          <a:lstStyle/>
          <a:p>
            <a:r>
              <a:rPr lang="en-US" altLang="zh-TW" sz="3200" dirty="0" smtClean="0">
                <a:latin typeface="Times New Roman" pitchFamily="18" charset="0"/>
                <a:cs typeface="Times New Roman" pitchFamily="18" charset="0"/>
              </a:rPr>
              <a:t>(</a:t>
            </a:r>
            <a:r>
              <a:rPr lang="en-US" altLang="zh-TW" sz="3200" dirty="0" err="1" smtClean="0">
                <a:latin typeface="Times New Roman" pitchFamily="18" charset="0"/>
                <a:cs typeface="Times New Roman" pitchFamily="18" charset="0"/>
              </a:rPr>
              <a:t>i</a:t>
            </a:r>
            <a:r>
              <a:rPr lang="en-US" altLang="zh-TW" sz="3200" dirty="0" smtClean="0">
                <a:latin typeface="Times New Roman" pitchFamily="18" charset="0"/>
                <a:cs typeface="Times New Roman" pitchFamily="18" charset="0"/>
              </a:rPr>
              <a:t>) Braking radiation:</a:t>
            </a:r>
            <a:endParaRPr lang="zh-TW" altLang="en-US" sz="3200" dirty="0" smtClean="0">
              <a:latin typeface="Times New Roman" pitchFamily="18" charset="0"/>
              <a:cs typeface="Times New Roman" pitchFamily="18" charset="0"/>
            </a:endParaRPr>
          </a:p>
        </p:txBody>
      </p:sp>
      <p:cxnSp>
        <p:nvCxnSpPr>
          <p:cNvPr id="22" name="直線單箭頭接點 21"/>
          <p:cNvCxnSpPr/>
          <p:nvPr/>
        </p:nvCxnSpPr>
        <p:spPr>
          <a:xfrm>
            <a:off x="5863877" y="5943600"/>
            <a:ext cx="2740571"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flipV="1">
            <a:off x="5863877" y="4437112"/>
            <a:ext cx="0" cy="15064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bwMode="auto">
          <a:xfrm>
            <a:off x="5436096" y="4869160"/>
            <a:ext cx="287258" cy="461665"/>
          </a:xfrm>
          <a:prstGeom prst="rect">
            <a:avLst/>
          </a:prstGeom>
          <a:noFill/>
          <a:ln w="9525">
            <a:noFill/>
            <a:miter lim="800000"/>
            <a:headEnd/>
            <a:tailEnd/>
          </a:ln>
        </p:spPr>
        <p:txBody>
          <a:bodyPr wrap="none" rtlCol="0">
            <a:spAutoFit/>
          </a:bodyPr>
          <a:lstStyle/>
          <a:p>
            <a:r>
              <a:rPr lang="en-US" altLang="zh-TW" sz="2400" i="1" dirty="0" smtClean="0">
                <a:latin typeface="Times New Roman" pitchFamily="18" charset="0"/>
                <a:cs typeface="Times New Roman" pitchFamily="18" charset="0"/>
              </a:rPr>
              <a:t>I</a:t>
            </a:r>
            <a:endParaRPr lang="zh-TW" altLang="en-US" sz="2400" i="1" dirty="0" smtClean="0">
              <a:latin typeface="Times New Roman" pitchFamily="18" charset="0"/>
              <a:cs typeface="Times New Roman" pitchFamily="18" charset="0"/>
            </a:endParaRPr>
          </a:p>
        </p:txBody>
      </p:sp>
      <p:sp>
        <p:nvSpPr>
          <p:cNvPr id="25" name="文字方塊 24"/>
          <p:cNvSpPr txBox="1"/>
          <p:nvPr/>
        </p:nvSpPr>
        <p:spPr bwMode="auto">
          <a:xfrm>
            <a:off x="7080102" y="5991671"/>
            <a:ext cx="352982" cy="461665"/>
          </a:xfrm>
          <a:prstGeom prst="rect">
            <a:avLst/>
          </a:prstGeom>
          <a:noFill/>
          <a:ln w="9525">
            <a:noFill/>
            <a:miter lim="800000"/>
            <a:headEnd/>
            <a:tailEnd/>
          </a:ln>
        </p:spPr>
        <p:txBody>
          <a:bodyPr wrap="none" rtlCol="0">
            <a:spAutoFit/>
          </a:bodyPr>
          <a:lstStyle/>
          <a:p>
            <a:r>
              <a:rPr lang="en-US" altLang="zh-TW" sz="2400" i="1" dirty="0" smtClean="0">
                <a:latin typeface="Times New Roman" pitchFamily="18" charset="0"/>
                <a:cs typeface="Times New Roman" pitchFamily="18" charset="0"/>
                <a:sym typeface="Symbol"/>
              </a:rPr>
              <a:t></a:t>
            </a:r>
            <a:endParaRPr lang="zh-TW" altLang="en-US" sz="2400" i="1" dirty="0" smtClean="0">
              <a:latin typeface="Times New Roman" pitchFamily="18" charset="0"/>
              <a:cs typeface="Times New Roman" pitchFamily="18" charset="0"/>
            </a:endParaRPr>
          </a:p>
        </p:txBody>
      </p:sp>
      <p:cxnSp>
        <p:nvCxnSpPr>
          <p:cNvPr id="26" name="直線單箭頭接點 25"/>
          <p:cNvCxnSpPr/>
          <p:nvPr/>
        </p:nvCxnSpPr>
        <p:spPr>
          <a:xfrm flipV="1">
            <a:off x="6075634" y="6021288"/>
            <a:ext cx="152550" cy="36004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物件 26"/>
          <p:cNvGraphicFramePr>
            <a:graphicFrameLocks noChangeAspect="1"/>
          </p:cNvGraphicFramePr>
          <p:nvPr>
            <p:extLst>
              <p:ext uri="{D42A27DB-BD31-4B8C-83A1-F6EECF244321}">
                <p14:modId xmlns:p14="http://schemas.microsoft.com/office/powerpoint/2010/main" val="2463277574"/>
              </p:ext>
            </p:extLst>
          </p:nvPr>
        </p:nvGraphicFramePr>
        <p:xfrm>
          <a:off x="131763" y="1493837"/>
          <a:ext cx="2011680" cy="530640"/>
        </p:xfrm>
        <a:graphic>
          <a:graphicData uri="http://schemas.openxmlformats.org/presentationml/2006/ole">
            <mc:AlternateContent xmlns:mc="http://schemas.openxmlformats.org/markup-compatibility/2006">
              <mc:Choice xmlns:v="urn:schemas-microsoft-com:vml" Requires="v">
                <p:oleObj spid="_x0000_s2184" name="方程式" r:id="rId7" imgW="914400" imgH="241300" progId="Equation.3">
                  <p:embed/>
                </p:oleObj>
              </mc:Choice>
              <mc:Fallback>
                <p:oleObj name="方程式" r:id="rId7" imgW="914400" imgH="241300" progId="Equation.3">
                  <p:embed/>
                  <p:pic>
                    <p:nvPicPr>
                      <p:cNvPr id="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763" y="1493837"/>
                        <a:ext cx="2011680" cy="530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物件 27"/>
          <p:cNvGraphicFramePr>
            <a:graphicFrameLocks noChangeAspect="1"/>
          </p:cNvGraphicFramePr>
          <p:nvPr>
            <p:extLst>
              <p:ext uri="{D42A27DB-BD31-4B8C-83A1-F6EECF244321}">
                <p14:modId xmlns:p14="http://schemas.microsoft.com/office/powerpoint/2010/main" val="3079205813"/>
              </p:ext>
            </p:extLst>
          </p:nvPr>
        </p:nvGraphicFramePr>
        <p:xfrm>
          <a:off x="4592265" y="6283151"/>
          <a:ext cx="3940175" cy="530225"/>
        </p:xfrm>
        <a:graphic>
          <a:graphicData uri="http://schemas.openxmlformats.org/presentationml/2006/ole">
            <mc:AlternateContent xmlns:mc="http://schemas.openxmlformats.org/markup-compatibility/2006">
              <mc:Choice xmlns:v="urn:schemas-microsoft-com:vml" Requires="v">
                <p:oleObj spid="_x0000_s2185" name="方程式" r:id="rId9" imgW="1790640" imgH="241200" progId="Equation.3">
                  <p:embed/>
                </p:oleObj>
              </mc:Choice>
              <mc:Fallback>
                <p:oleObj name="方程式" r:id="rId9" imgW="1790640" imgH="241200" progId="Equation.3">
                  <p:embed/>
                  <p:pic>
                    <p:nvPicPr>
                      <p:cNvPr id="0"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2265" y="6283151"/>
                        <a:ext cx="3940175"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文字方塊 28"/>
          <p:cNvSpPr txBox="1"/>
          <p:nvPr/>
        </p:nvSpPr>
        <p:spPr bwMode="auto">
          <a:xfrm>
            <a:off x="6948264" y="5487615"/>
            <a:ext cx="474810" cy="461665"/>
          </a:xfrm>
          <a:prstGeom prst="rect">
            <a:avLst/>
          </a:prstGeom>
          <a:noFill/>
          <a:ln w="9525">
            <a:noFill/>
            <a:miter lim="800000"/>
            <a:headEnd/>
            <a:tailEnd/>
          </a:ln>
        </p:spPr>
        <p:txBody>
          <a:bodyPr wrap="none" rtlCol="0">
            <a:spAutoFit/>
          </a:bodyPr>
          <a:lstStyle/>
          <a:p>
            <a:r>
              <a:rPr lang="en-US" altLang="zh-TW" sz="2400" i="1" dirty="0" smtClean="0">
                <a:latin typeface="Times New Roman" pitchFamily="18" charset="0"/>
                <a:cs typeface="Times New Roman" pitchFamily="18" charset="0"/>
              </a:rPr>
              <a:t>V</a:t>
            </a:r>
            <a:r>
              <a:rPr lang="en-US" altLang="zh-TW" sz="2400" baseline="-25000" dirty="0" smtClean="0">
                <a:latin typeface="Times New Roman" pitchFamily="18" charset="0"/>
                <a:cs typeface="Times New Roman" pitchFamily="18" charset="0"/>
              </a:rPr>
              <a:t>1</a:t>
            </a:r>
            <a:endParaRPr lang="zh-TW" altLang="en-US" sz="2400" baseline="-25000" dirty="0" smtClean="0">
              <a:latin typeface="Times New Roman" pitchFamily="18" charset="0"/>
              <a:cs typeface="Times New Roman" pitchFamily="18" charset="0"/>
            </a:endParaRPr>
          </a:p>
        </p:txBody>
      </p:sp>
      <p:sp>
        <p:nvSpPr>
          <p:cNvPr id="30" name="文字方塊 29"/>
          <p:cNvSpPr txBox="1"/>
          <p:nvPr/>
        </p:nvSpPr>
        <p:spPr bwMode="auto">
          <a:xfrm>
            <a:off x="7409558" y="4941168"/>
            <a:ext cx="474810" cy="461665"/>
          </a:xfrm>
          <a:prstGeom prst="rect">
            <a:avLst/>
          </a:prstGeom>
          <a:noFill/>
          <a:ln w="9525">
            <a:noFill/>
            <a:miter lim="800000"/>
            <a:headEnd/>
            <a:tailEnd/>
          </a:ln>
        </p:spPr>
        <p:txBody>
          <a:bodyPr wrap="none" rtlCol="0">
            <a:spAutoFit/>
          </a:bodyPr>
          <a:lstStyle/>
          <a:p>
            <a:r>
              <a:rPr lang="en-US" altLang="zh-TW" sz="2400" i="1" dirty="0" smtClean="0">
                <a:latin typeface="Times New Roman" pitchFamily="18" charset="0"/>
                <a:cs typeface="Times New Roman" pitchFamily="18" charset="0"/>
              </a:rPr>
              <a:t>V</a:t>
            </a:r>
            <a:r>
              <a:rPr lang="en-US" altLang="zh-TW" sz="2400" baseline="-25000" dirty="0" smtClean="0">
                <a:latin typeface="Times New Roman" pitchFamily="18" charset="0"/>
                <a:cs typeface="Times New Roman" pitchFamily="18" charset="0"/>
              </a:rPr>
              <a:t>2</a:t>
            </a:r>
            <a:endParaRPr lang="zh-TW" altLang="en-US" sz="2400" baseline="-25000" dirty="0" smtClean="0">
              <a:latin typeface="Times New Roman" pitchFamily="18" charset="0"/>
              <a:cs typeface="Times New Roman" pitchFamily="18" charset="0"/>
            </a:endParaRPr>
          </a:p>
        </p:txBody>
      </p:sp>
      <p:sp>
        <p:nvSpPr>
          <p:cNvPr id="31" name="文字方塊 30"/>
          <p:cNvSpPr txBox="1"/>
          <p:nvPr/>
        </p:nvSpPr>
        <p:spPr bwMode="auto">
          <a:xfrm>
            <a:off x="7244680" y="4221088"/>
            <a:ext cx="1091966" cy="461665"/>
          </a:xfrm>
          <a:prstGeom prst="rect">
            <a:avLst/>
          </a:prstGeom>
          <a:noFill/>
          <a:ln w="9525">
            <a:noFill/>
            <a:miter lim="800000"/>
            <a:headEnd/>
            <a:tailEnd/>
          </a:ln>
        </p:spPr>
        <p:txBody>
          <a:bodyPr wrap="none" rtlCol="0">
            <a:spAutoFit/>
          </a:bodyPr>
          <a:lstStyle/>
          <a:p>
            <a:r>
              <a:rPr lang="en-US" altLang="zh-TW" sz="2400" i="1" dirty="0" smtClean="0">
                <a:latin typeface="Times New Roman" pitchFamily="18" charset="0"/>
                <a:cs typeface="Times New Roman" pitchFamily="18" charset="0"/>
              </a:rPr>
              <a:t>V</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 &gt; </a:t>
            </a:r>
            <a:r>
              <a:rPr lang="en-US" altLang="zh-TW" sz="2400" i="1" dirty="0" smtClean="0">
                <a:latin typeface="Times New Roman" pitchFamily="18" charset="0"/>
                <a:cs typeface="Times New Roman" pitchFamily="18" charset="0"/>
              </a:rPr>
              <a:t>V</a:t>
            </a:r>
            <a:r>
              <a:rPr lang="en-US" altLang="zh-TW" sz="2400" baseline="-25000" dirty="0" smtClean="0">
                <a:latin typeface="Times New Roman" pitchFamily="18" charset="0"/>
                <a:cs typeface="Times New Roman" pitchFamily="18" charset="0"/>
              </a:rPr>
              <a:t>1</a:t>
            </a:r>
            <a:endParaRPr lang="zh-TW" altLang="en-US" sz="2400" baseline="-25000" dirty="0" smtClean="0">
              <a:latin typeface="Times New Roman" pitchFamily="18" charset="0"/>
              <a:cs typeface="Times New Roman" pitchFamily="18" charset="0"/>
            </a:endParaRPr>
          </a:p>
        </p:txBody>
      </p:sp>
      <p:sp>
        <p:nvSpPr>
          <p:cNvPr id="32" name="手繪多邊形 31"/>
          <p:cNvSpPr/>
          <p:nvPr/>
        </p:nvSpPr>
        <p:spPr>
          <a:xfrm>
            <a:off x="6300192" y="5257800"/>
            <a:ext cx="2073729" cy="685800"/>
          </a:xfrm>
          <a:custGeom>
            <a:avLst/>
            <a:gdLst>
              <a:gd name="connsiteX0" fmla="*/ 0 w 2073729"/>
              <a:gd name="connsiteY0" fmla="*/ 472538 h 472538"/>
              <a:gd name="connsiteX1" fmla="*/ 424543 w 2073729"/>
              <a:gd name="connsiteY1" fmla="*/ 15338 h 472538"/>
              <a:gd name="connsiteX2" fmla="*/ 767443 w 2073729"/>
              <a:gd name="connsiteY2" fmla="*/ 129638 h 472538"/>
              <a:gd name="connsiteX3" fmla="*/ 1338943 w 2073729"/>
              <a:gd name="connsiteY3" fmla="*/ 341909 h 472538"/>
              <a:gd name="connsiteX4" fmla="*/ 1910443 w 2073729"/>
              <a:gd name="connsiteY4" fmla="*/ 439881 h 472538"/>
              <a:gd name="connsiteX5" fmla="*/ 2073729 w 2073729"/>
              <a:gd name="connsiteY5" fmla="*/ 472538 h 47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3729" h="472538">
                <a:moveTo>
                  <a:pt x="0" y="472538"/>
                </a:moveTo>
                <a:cubicBezTo>
                  <a:pt x="148318" y="272513"/>
                  <a:pt x="296636" y="72488"/>
                  <a:pt x="424543" y="15338"/>
                </a:cubicBezTo>
                <a:cubicBezTo>
                  <a:pt x="552450" y="-41812"/>
                  <a:pt x="615043" y="75209"/>
                  <a:pt x="767443" y="129638"/>
                </a:cubicBezTo>
                <a:cubicBezTo>
                  <a:pt x="919843" y="184066"/>
                  <a:pt x="1148443" y="290202"/>
                  <a:pt x="1338943" y="341909"/>
                </a:cubicBezTo>
                <a:cubicBezTo>
                  <a:pt x="1529443" y="393616"/>
                  <a:pt x="1787979" y="418109"/>
                  <a:pt x="1910443" y="439881"/>
                </a:cubicBezTo>
                <a:cubicBezTo>
                  <a:pt x="2032907" y="461653"/>
                  <a:pt x="2053318" y="467095"/>
                  <a:pt x="2073729" y="47253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3" name="手繪多邊形 32"/>
          <p:cNvSpPr/>
          <p:nvPr/>
        </p:nvSpPr>
        <p:spPr>
          <a:xfrm>
            <a:off x="6156176" y="4869160"/>
            <a:ext cx="2592288" cy="1080120"/>
          </a:xfrm>
          <a:custGeom>
            <a:avLst/>
            <a:gdLst>
              <a:gd name="connsiteX0" fmla="*/ 0 w 2073729"/>
              <a:gd name="connsiteY0" fmla="*/ 472538 h 472538"/>
              <a:gd name="connsiteX1" fmla="*/ 424543 w 2073729"/>
              <a:gd name="connsiteY1" fmla="*/ 15338 h 472538"/>
              <a:gd name="connsiteX2" fmla="*/ 767443 w 2073729"/>
              <a:gd name="connsiteY2" fmla="*/ 129638 h 472538"/>
              <a:gd name="connsiteX3" fmla="*/ 1338943 w 2073729"/>
              <a:gd name="connsiteY3" fmla="*/ 341909 h 472538"/>
              <a:gd name="connsiteX4" fmla="*/ 1910443 w 2073729"/>
              <a:gd name="connsiteY4" fmla="*/ 439881 h 472538"/>
              <a:gd name="connsiteX5" fmla="*/ 2073729 w 2073729"/>
              <a:gd name="connsiteY5" fmla="*/ 472538 h 47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3729" h="472538">
                <a:moveTo>
                  <a:pt x="0" y="472538"/>
                </a:moveTo>
                <a:cubicBezTo>
                  <a:pt x="148318" y="272513"/>
                  <a:pt x="296636" y="72488"/>
                  <a:pt x="424543" y="15338"/>
                </a:cubicBezTo>
                <a:cubicBezTo>
                  <a:pt x="552450" y="-41812"/>
                  <a:pt x="615043" y="75209"/>
                  <a:pt x="767443" y="129638"/>
                </a:cubicBezTo>
                <a:cubicBezTo>
                  <a:pt x="919843" y="184066"/>
                  <a:pt x="1148443" y="290202"/>
                  <a:pt x="1338943" y="341909"/>
                </a:cubicBezTo>
                <a:cubicBezTo>
                  <a:pt x="1529443" y="393616"/>
                  <a:pt x="1787979" y="418109"/>
                  <a:pt x="1910443" y="439881"/>
                </a:cubicBezTo>
                <a:cubicBezTo>
                  <a:pt x="2032907" y="461653"/>
                  <a:pt x="2053318" y="467095"/>
                  <a:pt x="2073729" y="47253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4" name="文字方塊 33"/>
          <p:cNvSpPr txBox="1"/>
          <p:nvPr/>
        </p:nvSpPr>
        <p:spPr bwMode="auto">
          <a:xfrm>
            <a:off x="179512" y="6237312"/>
            <a:ext cx="4105611" cy="584775"/>
          </a:xfrm>
          <a:prstGeom prst="rect">
            <a:avLst/>
          </a:prstGeom>
          <a:noFill/>
          <a:ln w="9525">
            <a:noFill/>
            <a:miter lim="800000"/>
            <a:headEnd/>
            <a:tailEnd/>
          </a:ln>
        </p:spPr>
        <p:txBody>
          <a:bodyPr wrap="none" rtlCol="0">
            <a:spAutoFit/>
          </a:bodyPr>
          <a:lstStyle/>
          <a:p>
            <a:r>
              <a:rPr lang="en-US" altLang="zh-TW" sz="3200" dirty="0" smtClean="0">
                <a:latin typeface="Times New Roman" pitchFamily="18" charset="0"/>
                <a:cs typeface="Times New Roman" pitchFamily="18" charset="0"/>
              </a:rPr>
              <a:t>Short wavelength limits</a:t>
            </a:r>
            <a:endParaRPr lang="zh-TW" alt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89826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309235" y="539969"/>
            <a:ext cx="2342885" cy="584775"/>
          </a:xfrm>
          <a:prstGeom prst="rect">
            <a:avLst/>
          </a:prstGeom>
          <a:noFill/>
        </p:spPr>
        <p:txBody>
          <a:bodyPr wrap="none" rtlCol="0">
            <a:spAutoFit/>
          </a:bodyPr>
          <a:lstStyle/>
          <a:p>
            <a:r>
              <a:rPr lang="en-US" altLang="zh-TW" sz="3200" dirty="0" err="1" smtClean="0">
                <a:latin typeface="Times New Roman" panose="02020603050405020304" pitchFamily="18" charset="0"/>
                <a:cs typeface="Times New Roman" panose="02020603050405020304" pitchFamily="18" charset="0"/>
              </a:rPr>
              <a:t>Rigaku</a:t>
            </a:r>
            <a:r>
              <a:rPr lang="en-US" altLang="zh-TW" sz="3200" dirty="0" smtClean="0">
                <a:latin typeface="Times New Roman" panose="02020603050405020304" pitchFamily="18" charset="0"/>
                <a:cs typeface="Times New Roman" panose="02020603050405020304" pitchFamily="18" charset="0"/>
              </a:rPr>
              <a:t>  TTR</a:t>
            </a:r>
            <a:endParaRPr lang="zh-TW" altLang="en-US" sz="3200" dirty="0" smtClean="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2"/>
          <a:stretch>
            <a:fillRect/>
          </a:stretch>
        </p:blipFill>
        <p:spPr>
          <a:xfrm>
            <a:off x="1043608" y="1484784"/>
            <a:ext cx="7417204" cy="4464496"/>
          </a:xfrm>
          <a:prstGeom prst="rect">
            <a:avLst/>
          </a:prstGeom>
        </p:spPr>
      </p:pic>
    </p:spTree>
    <p:extLst>
      <p:ext uri="{BB962C8B-B14F-4D97-AF65-F5344CB8AC3E}">
        <p14:creationId xmlns:p14="http://schemas.microsoft.com/office/powerpoint/2010/main" val="3832509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725682" y="904364"/>
            <a:ext cx="3103735" cy="584775"/>
          </a:xfrm>
          <a:prstGeom prst="rect">
            <a:avLst/>
          </a:prstGeom>
          <a:noFill/>
        </p:spPr>
        <p:txBody>
          <a:bodyPr wrap="none" rtlCol="0">
            <a:spAutoFit/>
          </a:bodyPr>
          <a:lstStyle/>
          <a:p>
            <a:r>
              <a:rPr lang="en-US" altLang="zh-TW" sz="3200" dirty="0" err="1" smtClean="0">
                <a:latin typeface="Times New Roman" panose="02020603050405020304" pitchFamily="18" charset="0"/>
                <a:cs typeface="Times New Roman" panose="02020603050405020304" pitchFamily="18" charset="0"/>
              </a:rPr>
              <a:t>Bruker</a:t>
            </a:r>
            <a:r>
              <a:rPr lang="en-US" altLang="zh-TW" sz="3200" dirty="0" smtClean="0">
                <a:latin typeface="Times New Roman" panose="02020603050405020304" pitchFamily="18" charset="0"/>
                <a:cs typeface="Times New Roman" panose="02020603050405020304" pitchFamily="18" charset="0"/>
              </a:rPr>
              <a:t> D2 </a:t>
            </a:r>
            <a:r>
              <a:rPr lang="en-US" altLang="zh-TW" sz="3200" dirty="0" err="1">
                <a:latin typeface="Times New Roman" panose="02020603050405020304" pitchFamily="18" charset="0"/>
                <a:cs typeface="Times New Roman" panose="02020603050405020304" pitchFamily="18" charset="0"/>
              </a:rPr>
              <a:t>phaser</a:t>
            </a:r>
            <a:endParaRPr lang="zh-TW" altLang="en-US" sz="3200" dirty="0" smtClean="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2"/>
          <a:stretch>
            <a:fillRect/>
          </a:stretch>
        </p:blipFill>
        <p:spPr>
          <a:xfrm>
            <a:off x="179512" y="260648"/>
            <a:ext cx="5268719" cy="3168352"/>
          </a:xfrm>
          <a:prstGeom prst="rect">
            <a:avLst/>
          </a:prstGeom>
        </p:spPr>
      </p:pic>
      <p:pic>
        <p:nvPicPr>
          <p:cNvPr id="4" name="圖片 3"/>
          <p:cNvPicPr>
            <a:picLocks noChangeAspect="1"/>
          </p:cNvPicPr>
          <p:nvPr/>
        </p:nvPicPr>
        <p:blipFill>
          <a:blip r:embed="rId3"/>
          <a:stretch>
            <a:fillRect/>
          </a:stretch>
        </p:blipFill>
        <p:spPr>
          <a:xfrm>
            <a:off x="3788536" y="3573016"/>
            <a:ext cx="5247960" cy="3164212"/>
          </a:xfrm>
          <a:prstGeom prst="rect">
            <a:avLst/>
          </a:prstGeom>
        </p:spPr>
      </p:pic>
    </p:spTree>
    <p:extLst>
      <p:ext uri="{BB962C8B-B14F-4D97-AF65-F5344CB8AC3E}">
        <p14:creationId xmlns:p14="http://schemas.microsoft.com/office/powerpoint/2010/main" val="2171494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331640" y="395953"/>
            <a:ext cx="3118161"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9-2-2-1 </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smtClean="0">
                <a:latin typeface="Times New Roman" panose="02020603050405020304" pitchFamily="18" charset="0"/>
                <a:cs typeface="Times New Roman" panose="02020603050405020304" pitchFamily="18" charset="0"/>
              </a:rPr>
              <a:t>scan</a:t>
            </a:r>
            <a:endParaRPr lang="zh-TW" altLang="en-US" sz="3200" dirty="0" smtClean="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2"/>
          <a:stretch>
            <a:fillRect/>
          </a:stretch>
        </p:blipFill>
        <p:spPr>
          <a:xfrm>
            <a:off x="1502398" y="1014775"/>
            <a:ext cx="6139204" cy="4828450"/>
          </a:xfrm>
          <a:prstGeom prst="rect">
            <a:avLst/>
          </a:prstGeom>
        </p:spPr>
      </p:pic>
    </p:spTree>
    <p:extLst>
      <p:ext uri="{BB962C8B-B14F-4D97-AF65-F5344CB8AC3E}">
        <p14:creationId xmlns:p14="http://schemas.microsoft.com/office/powerpoint/2010/main" val="1412181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43608" y="332656"/>
            <a:ext cx="7848872" cy="2062103"/>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If a new material is deposited on Si(100) and put on the substrate holder in the </a:t>
            </a:r>
            <a:r>
              <a:rPr lang="en-US" altLang="zh-TW" sz="3200" dirty="0" err="1">
                <a:latin typeface="Times New Roman" panose="02020603050405020304" pitchFamily="18" charset="0"/>
                <a:cs typeface="Times New Roman" panose="02020603050405020304" pitchFamily="18" charset="0"/>
              </a:rPr>
              <a:t>diffractometer</a:t>
            </a:r>
            <a:r>
              <a:rPr lang="en-US" altLang="zh-TW" sz="3200" dirty="0">
                <a:latin typeface="Times New Roman" panose="02020603050405020304" pitchFamily="18" charset="0"/>
                <a:cs typeface="Times New Roman" panose="02020603050405020304" pitchFamily="18" charset="0"/>
              </a:rPr>
              <a:t> set-up</a:t>
            </a:r>
            <a:r>
              <a:rPr lang="en-US" altLang="zh-TW" sz="3200" dirty="0" smtClean="0">
                <a:latin typeface="Times New Roman" panose="02020603050405020304" pitchFamily="18" charset="0"/>
                <a:cs typeface="Times New Roman" panose="02020603050405020304" pitchFamily="18" charset="0"/>
              </a:rPr>
              <a:t>,            is </a:t>
            </a:r>
            <a:r>
              <a:rPr lang="en-US" altLang="zh-TW" sz="3200" dirty="0">
                <a:latin typeface="Times New Roman" panose="02020603050405020304" pitchFamily="18" charset="0"/>
                <a:cs typeface="Times New Roman" panose="02020603050405020304" pitchFamily="18" charset="0"/>
              </a:rPr>
              <a:t>always parallel to the Si(100) surface normal.</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2897175382"/>
              </p:ext>
            </p:extLst>
          </p:nvPr>
        </p:nvGraphicFramePr>
        <p:xfrm>
          <a:off x="4739878" y="1340768"/>
          <a:ext cx="984250" cy="539750"/>
        </p:xfrm>
        <a:graphic>
          <a:graphicData uri="http://schemas.openxmlformats.org/presentationml/2006/ole">
            <mc:AlternateContent xmlns:mc="http://schemas.openxmlformats.org/markup-compatibility/2006">
              <mc:Choice xmlns:v="urn:schemas-microsoft-com:vml" Requires="v">
                <p:oleObj spid="_x0000_s16577" name="方程式" r:id="rId3" imgW="393480" imgH="215640" progId="Equation.3">
                  <p:embed/>
                </p:oleObj>
              </mc:Choice>
              <mc:Fallback>
                <p:oleObj name="方程式" r:id="rId3" imgW="39348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878" y="1340768"/>
                        <a:ext cx="98425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直線接點 4"/>
          <p:cNvCxnSpPr/>
          <p:nvPr/>
        </p:nvCxnSpPr>
        <p:spPr>
          <a:xfrm>
            <a:off x="2051720" y="2394759"/>
            <a:ext cx="1224136" cy="0"/>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1619672" y="2412177"/>
            <a:ext cx="2157963"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Any sample</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16389" name="Object 5"/>
          <p:cNvGraphicFramePr>
            <a:graphicFrameLocks noChangeAspect="1"/>
          </p:cNvGraphicFramePr>
          <p:nvPr/>
        </p:nvGraphicFramePr>
        <p:xfrm>
          <a:off x="2857488" y="3500438"/>
          <a:ext cx="377825" cy="595313"/>
        </p:xfrm>
        <a:graphic>
          <a:graphicData uri="http://schemas.openxmlformats.org/presentationml/2006/ole">
            <mc:AlternateContent xmlns:mc="http://schemas.openxmlformats.org/markup-compatibility/2006">
              <mc:Choice xmlns:v="urn:schemas-microsoft-com:vml" Requires="v">
                <p:oleObj spid="_x0000_s16578" name="方程式" r:id="rId5" imgW="152280" imgH="241200" progId="Equation.3">
                  <p:embed/>
                </p:oleObj>
              </mc:Choice>
              <mc:Fallback>
                <p:oleObj name="方程式" r:id="rId5" imgW="152280" imgH="241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488" y="3500438"/>
                        <a:ext cx="377825"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0" name="Object 6"/>
          <p:cNvGraphicFramePr>
            <a:graphicFrameLocks noChangeAspect="1"/>
          </p:cNvGraphicFramePr>
          <p:nvPr/>
        </p:nvGraphicFramePr>
        <p:xfrm>
          <a:off x="3286116" y="3214686"/>
          <a:ext cx="409575" cy="596900"/>
        </p:xfrm>
        <a:graphic>
          <a:graphicData uri="http://schemas.openxmlformats.org/presentationml/2006/ole">
            <mc:AlternateContent xmlns:mc="http://schemas.openxmlformats.org/markup-compatibility/2006">
              <mc:Choice xmlns:v="urn:schemas-microsoft-com:vml" Requires="v">
                <p:oleObj spid="_x0000_s16579" name="方程式" r:id="rId7" imgW="164880" imgH="241200" progId="Equation.3">
                  <p:embed/>
                </p:oleObj>
              </mc:Choice>
              <mc:Fallback>
                <p:oleObj name="方程式" r:id="rId7" imgW="164880" imgH="241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6116" y="3214686"/>
                        <a:ext cx="4095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1" name="Object 7"/>
          <p:cNvGraphicFramePr>
            <a:graphicFrameLocks noChangeAspect="1"/>
          </p:cNvGraphicFramePr>
          <p:nvPr/>
        </p:nvGraphicFramePr>
        <p:xfrm>
          <a:off x="5715008" y="3429000"/>
          <a:ext cx="379412" cy="595313"/>
        </p:xfrm>
        <a:graphic>
          <a:graphicData uri="http://schemas.openxmlformats.org/presentationml/2006/ole">
            <mc:AlternateContent xmlns:mc="http://schemas.openxmlformats.org/markup-compatibility/2006">
              <mc:Choice xmlns:v="urn:schemas-microsoft-com:vml" Requires="v">
                <p:oleObj spid="_x0000_s16580" name="方程式" r:id="rId9" imgW="152280" imgH="241200" progId="Equation.3">
                  <p:embed/>
                </p:oleObj>
              </mc:Choice>
              <mc:Fallback>
                <p:oleObj name="方程式" r:id="rId9" imgW="152280" imgH="2412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8" y="3429000"/>
                        <a:ext cx="379412"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2" name="Object 8"/>
          <p:cNvGraphicFramePr>
            <a:graphicFrameLocks noChangeAspect="1"/>
          </p:cNvGraphicFramePr>
          <p:nvPr/>
        </p:nvGraphicFramePr>
        <p:xfrm>
          <a:off x="4929190" y="3143248"/>
          <a:ext cx="411163" cy="596900"/>
        </p:xfrm>
        <a:graphic>
          <a:graphicData uri="http://schemas.openxmlformats.org/presentationml/2006/ole">
            <mc:AlternateContent xmlns:mc="http://schemas.openxmlformats.org/markup-compatibility/2006">
              <mc:Choice xmlns:v="urn:schemas-microsoft-com:vml" Requires="v">
                <p:oleObj spid="_x0000_s16581" name="方程式" r:id="rId11" imgW="164880" imgH="241200" progId="Equation.3">
                  <p:embed/>
                </p:oleObj>
              </mc:Choice>
              <mc:Fallback>
                <p:oleObj name="方程式" r:id="rId11" imgW="164880" imgH="24120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9190" y="3143248"/>
                        <a:ext cx="411163"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矩形 14"/>
          <p:cNvSpPr/>
          <p:nvPr/>
        </p:nvSpPr>
        <p:spPr>
          <a:xfrm>
            <a:off x="2428860" y="4857760"/>
            <a:ext cx="4286280" cy="214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2428860" y="5072074"/>
            <a:ext cx="4286280" cy="114300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單箭頭接點 16"/>
          <p:cNvCxnSpPr/>
          <p:nvPr/>
        </p:nvCxnSpPr>
        <p:spPr>
          <a:xfrm>
            <a:off x="3214678" y="4071942"/>
            <a:ext cx="1214446" cy="78581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V="1">
            <a:off x="4429124" y="4000504"/>
            <a:ext cx="1214446" cy="85725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rot="16200000" flipH="1">
            <a:off x="3464711" y="3893347"/>
            <a:ext cx="1071570" cy="857256"/>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rot="5400000" flipH="1" flipV="1">
            <a:off x="4250529" y="3821909"/>
            <a:ext cx="1214446" cy="857256"/>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3286116" y="4286256"/>
            <a:ext cx="534121" cy="584775"/>
          </a:xfrm>
          <a:prstGeom prst="rect">
            <a:avLst/>
          </a:prstGeom>
          <a:noFill/>
        </p:spPr>
        <p:txBody>
          <a:bodyPr wrap="none" rtlCol="0">
            <a:spAutoFit/>
          </a:bodyPr>
          <a:lstStyle/>
          <a:p>
            <a:r>
              <a:rPr lang="zh-TW" altLang="en-US" sz="3200" i="1" dirty="0" smtClean="0">
                <a:latin typeface="Times New Roman" panose="02020603050405020304" pitchFamily="18" charset="0"/>
                <a:cs typeface="Times New Roman" panose="02020603050405020304" pitchFamily="18" charset="0"/>
                <a:sym typeface="Symbol"/>
              </a:rPr>
              <a:t></a:t>
            </a:r>
            <a:r>
              <a:rPr lang="en-US" altLang="zh-TW" sz="3200" baseline="-25000" dirty="0" smtClean="0">
                <a:latin typeface="Times New Roman" panose="02020603050405020304" pitchFamily="18" charset="0"/>
                <a:cs typeface="Times New Roman" panose="02020603050405020304" pitchFamily="18" charset="0"/>
                <a:sym typeface="Symbol"/>
              </a:rPr>
              <a:t>1</a:t>
            </a:r>
            <a:endParaRPr lang="zh-TW" altLang="en-US" sz="3200" baseline="-25000" dirty="0" smtClean="0">
              <a:latin typeface="Times New Roman" panose="02020603050405020304" pitchFamily="18" charset="0"/>
              <a:cs typeface="Times New Roman" panose="02020603050405020304" pitchFamily="18" charset="0"/>
            </a:endParaRPr>
          </a:p>
        </p:txBody>
      </p:sp>
      <p:sp>
        <p:nvSpPr>
          <p:cNvPr id="26" name="文字方塊 25"/>
          <p:cNvSpPr txBox="1"/>
          <p:nvPr/>
        </p:nvSpPr>
        <p:spPr>
          <a:xfrm>
            <a:off x="3857620" y="3558605"/>
            <a:ext cx="534121" cy="584775"/>
          </a:xfrm>
          <a:prstGeom prst="rect">
            <a:avLst/>
          </a:prstGeom>
          <a:noFill/>
        </p:spPr>
        <p:txBody>
          <a:bodyPr wrap="none" rtlCol="0">
            <a:spAutoFit/>
          </a:bodyPr>
          <a:lstStyle/>
          <a:p>
            <a:r>
              <a:rPr lang="zh-TW" altLang="en-US" sz="3200" i="1" dirty="0" smtClean="0">
                <a:latin typeface="Times New Roman" panose="02020603050405020304" pitchFamily="18" charset="0"/>
                <a:cs typeface="Times New Roman" panose="02020603050405020304" pitchFamily="18" charset="0"/>
                <a:sym typeface="Symbol"/>
              </a:rPr>
              <a:t></a:t>
            </a:r>
            <a:r>
              <a:rPr lang="en-US" altLang="zh-TW" sz="3200" baseline="-25000" dirty="0" smtClean="0">
                <a:latin typeface="Times New Roman" panose="02020603050405020304" pitchFamily="18" charset="0"/>
                <a:cs typeface="Times New Roman" panose="02020603050405020304" pitchFamily="18" charset="0"/>
                <a:sym typeface="Symbol"/>
              </a:rPr>
              <a:t>2</a:t>
            </a:r>
            <a:endParaRPr lang="zh-TW" altLang="en-US" sz="3200" baseline="-25000" dirty="0" smtClean="0">
              <a:latin typeface="Times New Roman" panose="02020603050405020304" pitchFamily="18" charset="0"/>
              <a:cs typeface="Times New Roman" panose="02020603050405020304" pitchFamily="18" charset="0"/>
            </a:endParaRPr>
          </a:p>
        </p:txBody>
      </p:sp>
      <p:sp>
        <p:nvSpPr>
          <p:cNvPr id="27" name="弧形 26"/>
          <p:cNvSpPr/>
          <p:nvPr/>
        </p:nvSpPr>
        <p:spPr>
          <a:xfrm>
            <a:off x="4000496" y="4572008"/>
            <a:ext cx="428628" cy="571504"/>
          </a:xfrm>
          <a:prstGeom prst="arc">
            <a:avLst>
              <a:gd name="adj1" fmla="val 10533288"/>
              <a:gd name="adj2" fmla="val 16253723"/>
            </a:avLst>
          </a:prstGeom>
          <a:ln w="22225">
            <a:solidFill>
              <a:schemeClr val="accent3">
                <a:lumMod val="7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29" name="直線單箭頭接點 28"/>
          <p:cNvCxnSpPr>
            <a:stCxn id="26" idx="2"/>
          </p:cNvCxnSpPr>
          <p:nvPr/>
        </p:nvCxnSpPr>
        <p:spPr>
          <a:xfrm rot="5400000">
            <a:off x="3883994" y="4331321"/>
            <a:ext cx="428628" cy="52747"/>
          </a:xfrm>
          <a:prstGeom prst="straightConnector1">
            <a:avLst/>
          </a:prstGeom>
          <a:ln w="222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4429124" y="4857760"/>
            <a:ext cx="1214446" cy="78581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rot="5400000" flipH="1" flipV="1">
            <a:off x="4822033" y="4822041"/>
            <a:ext cx="1643074"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393" name="Object 9"/>
          <p:cNvGraphicFramePr>
            <a:graphicFrameLocks noChangeAspect="1"/>
          </p:cNvGraphicFramePr>
          <p:nvPr/>
        </p:nvGraphicFramePr>
        <p:xfrm>
          <a:off x="5703902" y="4214813"/>
          <a:ext cx="1011238" cy="595312"/>
        </p:xfrm>
        <a:graphic>
          <a:graphicData uri="http://schemas.openxmlformats.org/presentationml/2006/ole">
            <mc:AlternateContent xmlns:mc="http://schemas.openxmlformats.org/markup-compatibility/2006">
              <mc:Choice xmlns:v="urn:schemas-microsoft-com:vml" Requires="v">
                <p:oleObj spid="_x0000_s16582" name="方程式" r:id="rId13" imgW="406080" imgH="241200" progId="Equation.3">
                  <p:embed/>
                </p:oleObj>
              </mc:Choice>
              <mc:Fallback>
                <p:oleObj name="方程式" r:id="rId13" imgW="406080" imgH="24120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03902" y="4214813"/>
                        <a:ext cx="1011238"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4" name="直線單箭頭接點 33"/>
          <p:cNvCxnSpPr/>
          <p:nvPr/>
        </p:nvCxnSpPr>
        <p:spPr>
          <a:xfrm rot="16200000" flipH="1">
            <a:off x="4321967" y="4964918"/>
            <a:ext cx="1071570" cy="857256"/>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rot="5400000" flipH="1" flipV="1">
            <a:off x="4143372" y="4786322"/>
            <a:ext cx="2286016" cy="1588"/>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394" name="Object 10"/>
          <p:cNvGraphicFramePr>
            <a:graphicFrameLocks noChangeAspect="1"/>
          </p:cNvGraphicFramePr>
          <p:nvPr/>
        </p:nvGraphicFramePr>
        <p:xfrm>
          <a:off x="5683250" y="5572125"/>
          <a:ext cx="1074738" cy="595313"/>
        </p:xfrm>
        <a:graphic>
          <a:graphicData uri="http://schemas.openxmlformats.org/presentationml/2006/ole">
            <mc:AlternateContent xmlns:mc="http://schemas.openxmlformats.org/markup-compatibility/2006">
              <mc:Choice xmlns:v="urn:schemas-microsoft-com:vml" Requires="v">
                <p:oleObj spid="_x0000_s16583" name="方程式" r:id="rId15" imgW="431640" imgH="241200" progId="Equation.3">
                  <p:embed/>
                </p:oleObj>
              </mc:Choice>
              <mc:Fallback>
                <p:oleObj name="方程式" r:id="rId15" imgW="431640" imgH="241200" progId="Equation.3">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83250" y="5572125"/>
                        <a:ext cx="1074738"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0" name="直線單箭頭接點 39"/>
          <p:cNvCxnSpPr/>
          <p:nvPr/>
        </p:nvCxnSpPr>
        <p:spPr>
          <a:xfrm rot="10800000">
            <a:off x="5286380" y="5572140"/>
            <a:ext cx="428628" cy="285752"/>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872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43174" y="2571744"/>
            <a:ext cx="428628" cy="2143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785786" y="4000504"/>
            <a:ext cx="8072494"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Rotate the incident beam at until         meets the diffraction condition at</a:t>
            </a:r>
            <a:endParaRPr lang="zh-TW" altLang="en-US" sz="3200" dirty="0" smtClean="0">
              <a:latin typeface="Times New Roman" pitchFamily="18" charset="0"/>
              <a:cs typeface="Times New Roman" pitchFamily="18" charset="0"/>
            </a:endParaRPr>
          </a:p>
        </p:txBody>
      </p:sp>
      <p:graphicFrame>
        <p:nvGraphicFramePr>
          <p:cNvPr id="50178" name="Object 2"/>
          <p:cNvGraphicFramePr>
            <a:graphicFrameLocks noChangeAspect="1"/>
          </p:cNvGraphicFramePr>
          <p:nvPr/>
        </p:nvGraphicFramePr>
        <p:xfrm>
          <a:off x="6337317" y="4014796"/>
          <a:ext cx="663575" cy="628650"/>
        </p:xfrm>
        <a:graphic>
          <a:graphicData uri="http://schemas.openxmlformats.org/presentationml/2006/ole">
            <mc:AlternateContent xmlns:mc="http://schemas.openxmlformats.org/markup-compatibility/2006">
              <mc:Choice xmlns:v="urn:schemas-microsoft-com:vml" Requires="v">
                <p:oleObj spid="_x0000_s50334" name="方程式" r:id="rId3" imgW="266400" imgH="253800" progId="Equation.3">
                  <p:embed/>
                </p:oleObj>
              </mc:Choice>
              <mc:Fallback>
                <p:oleObj name="方程式" r:id="rId3" imgW="26640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317" y="4014796"/>
                        <a:ext cx="663575"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79" name="Object 3"/>
          <p:cNvGraphicFramePr>
            <a:graphicFrameLocks noChangeAspect="1"/>
          </p:cNvGraphicFramePr>
          <p:nvPr/>
        </p:nvGraphicFramePr>
        <p:xfrm>
          <a:off x="4714886" y="4560914"/>
          <a:ext cx="1357312" cy="534988"/>
        </p:xfrm>
        <a:graphic>
          <a:graphicData uri="http://schemas.openxmlformats.org/presentationml/2006/ole">
            <mc:AlternateContent xmlns:mc="http://schemas.openxmlformats.org/markup-compatibility/2006">
              <mc:Choice xmlns:v="urn:schemas-microsoft-com:vml" Requires="v">
                <p:oleObj spid="_x0000_s50335" name="方程式" r:id="rId5" imgW="545760" imgH="215640" progId="Equation.3">
                  <p:embed/>
                </p:oleObj>
              </mc:Choice>
              <mc:Fallback>
                <p:oleObj name="方程式" r:id="rId5" imgW="54576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86" y="4560914"/>
                        <a:ext cx="1357312"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文字方塊 4"/>
          <p:cNvSpPr txBox="1"/>
          <p:nvPr/>
        </p:nvSpPr>
        <p:spPr>
          <a:xfrm>
            <a:off x="2204689" y="214290"/>
            <a:ext cx="4592155" cy="584775"/>
          </a:xfrm>
          <a:prstGeom prst="rect">
            <a:avLst/>
          </a:prstGeom>
          <a:noFill/>
        </p:spPr>
        <p:txBody>
          <a:bodyPr wrap="none" rtlCol="0">
            <a:spAutoFit/>
          </a:bodyPr>
          <a:lstStyle/>
          <a:p>
            <a:pPr lvl="0"/>
            <a:r>
              <a:rPr lang="en-US" altLang="zh-TW" sz="3200" dirty="0" err="1">
                <a:latin typeface="Times New Roman" panose="02020603050405020304" pitchFamily="18" charset="0"/>
                <a:cs typeface="Times New Roman" panose="02020603050405020304" pitchFamily="18" charset="0"/>
              </a:rPr>
              <a:t>Ewald</a:t>
            </a:r>
            <a:r>
              <a:rPr lang="en-US" altLang="zh-TW" sz="3200" dirty="0">
                <a:latin typeface="Times New Roman" panose="02020603050405020304" pitchFamily="18" charset="0"/>
                <a:cs typeface="Times New Roman" panose="02020603050405020304" pitchFamily="18" charset="0"/>
              </a:rPr>
              <a:t> sphere </a:t>
            </a:r>
            <a:r>
              <a:rPr lang="en-US" altLang="zh-TW" sz="3200" dirty="0" smtClean="0">
                <a:latin typeface="Times New Roman" panose="02020603050405020304" pitchFamily="18" charset="0"/>
                <a:cs typeface="Times New Roman" panose="02020603050405020304" pitchFamily="18" charset="0"/>
              </a:rPr>
              <a:t>construction</a:t>
            </a:r>
            <a:endParaRPr lang="zh-TW" altLang="zh-TW" sz="3200" dirty="0">
              <a:latin typeface="Times New Roman" panose="02020603050405020304" pitchFamily="18" charset="0"/>
              <a:cs typeface="Times New Roman" panose="02020603050405020304" pitchFamily="18" charset="0"/>
            </a:endParaRPr>
          </a:p>
        </p:txBody>
      </p:sp>
      <p:sp>
        <p:nvSpPr>
          <p:cNvPr id="9" name="矩形 8"/>
          <p:cNvSpPr/>
          <p:nvPr/>
        </p:nvSpPr>
        <p:spPr>
          <a:xfrm>
            <a:off x="1357290" y="2571744"/>
            <a:ext cx="3143272" cy="21431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357290" y="2786058"/>
            <a:ext cx="3143272" cy="9286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p:nvPr/>
        </p:nvCxnSpPr>
        <p:spPr>
          <a:xfrm rot="16200000" flipH="1">
            <a:off x="1893075" y="1678769"/>
            <a:ext cx="1000132" cy="785818"/>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rot="16200000" flipH="1">
            <a:off x="2678893" y="2678902"/>
            <a:ext cx="1000132" cy="785818"/>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rot="5400000" flipH="1" flipV="1">
            <a:off x="2570942" y="2571744"/>
            <a:ext cx="2001058" cy="79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rot="5400000" flipH="1" flipV="1">
            <a:off x="2678893" y="1678769"/>
            <a:ext cx="1000132" cy="785818"/>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2000232" y="2110079"/>
            <a:ext cx="447558" cy="461665"/>
          </a:xfrm>
          <a:prstGeom prst="rect">
            <a:avLst/>
          </a:prstGeom>
          <a:noFill/>
        </p:spPr>
        <p:txBody>
          <a:bodyPr wrap="none" rtlCol="0">
            <a:spAutoFit/>
          </a:bodyPr>
          <a:lstStyle/>
          <a:p>
            <a:r>
              <a:rPr lang="zh-TW" altLang="en-US" sz="2400" i="1" dirty="0" smtClean="0">
                <a:latin typeface="Times New Roman" panose="02020603050405020304" pitchFamily="18" charset="0"/>
                <a:cs typeface="Times New Roman" panose="02020603050405020304" pitchFamily="18" charset="0"/>
                <a:sym typeface="Symbol"/>
              </a:rPr>
              <a:t></a:t>
            </a:r>
            <a:r>
              <a:rPr lang="en-US" altLang="zh-TW" sz="2400" baseline="-25000" dirty="0" smtClean="0">
                <a:latin typeface="Times New Roman" panose="02020603050405020304" pitchFamily="18" charset="0"/>
                <a:cs typeface="Times New Roman" panose="02020603050405020304" pitchFamily="18" charset="0"/>
                <a:sym typeface="Symbol"/>
              </a:rPr>
              <a:t>1</a:t>
            </a:r>
            <a:endParaRPr lang="zh-TW" altLang="en-US" sz="2400" baseline="-25000" dirty="0" smtClean="0">
              <a:latin typeface="Times New Roman" panose="02020603050405020304" pitchFamily="18" charset="0"/>
              <a:cs typeface="Times New Roman" panose="02020603050405020304" pitchFamily="18" charset="0"/>
            </a:endParaRPr>
          </a:p>
        </p:txBody>
      </p:sp>
      <p:sp>
        <p:nvSpPr>
          <p:cNvPr id="25" name="文字方塊 24"/>
          <p:cNvSpPr txBox="1"/>
          <p:nvPr/>
        </p:nvSpPr>
        <p:spPr>
          <a:xfrm>
            <a:off x="7143768" y="1538575"/>
            <a:ext cx="601447" cy="461665"/>
          </a:xfrm>
          <a:prstGeom prst="rect">
            <a:avLst/>
          </a:prstGeom>
          <a:noFill/>
        </p:spPr>
        <p:txBody>
          <a:bodyPr wrap="none" rtlCol="0">
            <a:spAutoFit/>
          </a:bodyPr>
          <a:lstStyle/>
          <a:p>
            <a:r>
              <a:rPr lang="en-US" altLang="zh-TW" sz="2400" i="1" dirty="0" smtClean="0">
                <a:latin typeface="Times New Roman" panose="02020603050405020304" pitchFamily="18" charset="0"/>
                <a:cs typeface="Times New Roman" panose="02020603050405020304" pitchFamily="18" charset="0"/>
                <a:sym typeface="Symbol"/>
              </a:rPr>
              <a:t>2</a:t>
            </a:r>
            <a:r>
              <a:rPr lang="zh-TW" altLang="en-US" sz="2400" i="1" dirty="0" smtClean="0">
                <a:latin typeface="Times New Roman" panose="02020603050405020304" pitchFamily="18" charset="0"/>
                <a:cs typeface="Times New Roman" panose="02020603050405020304" pitchFamily="18" charset="0"/>
                <a:sym typeface="Symbol"/>
              </a:rPr>
              <a:t></a:t>
            </a:r>
            <a:r>
              <a:rPr lang="en-US" altLang="zh-TW" sz="2400" baseline="-25000" dirty="0" smtClean="0">
                <a:latin typeface="Times New Roman" panose="02020603050405020304" pitchFamily="18" charset="0"/>
                <a:cs typeface="Times New Roman" panose="02020603050405020304" pitchFamily="18" charset="0"/>
                <a:sym typeface="Symbol"/>
              </a:rPr>
              <a:t>1</a:t>
            </a:r>
            <a:endParaRPr lang="zh-TW" altLang="en-US" sz="2400" baseline="-25000" dirty="0" smtClean="0">
              <a:latin typeface="Times New Roman" panose="02020603050405020304" pitchFamily="18" charset="0"/>
              <a:cs typeface="Times New Roman" panose="02020603050405020304" pitchFamily="18" charset="0"/>
            </a:endParaRPr>
          </a:p>
        </p:txBody>
      </p:sp>
      <p:graphicFrame>
        <p:nvGraphicFramePr>
          <p:cNvPr id="50180" name="Object 4"/>
          <p:cNvGraphicFramePr>
            <a:graphicFrameLocks noChangeAspect="1"/>
          </p:cNvGraphicFramePr>
          <p:nvPr/>
        </p:nvGraphicFramePr>
        <p:xfrm>
          <a:off x="3527423" y="1041387"/>
          <a:ext cx="687387" cy="530225"/>
        </p:xfrm>
        <a:graphic>
          <a:graphicData uri="http://schemas.openxmlformats.org/presentationml/2006/ole">
            <mc:AlternateContent xmlns:mc="http://schemas.openxmlformats.org/markup-compatibility/2006">
              <mc:Choice xmlns:v="urn:schemas-microsoft-com:vml" Requires="v">
                <p:oleObj spid="_x0000_s50336" name="方程式" r:id="rId7" imgW="342720" imgH="266400" progId="Equation.3">
                  <p:embed/>
                </p:oleObj>
              </mc:Choice>
              <mc:Fallback>
                <p:oleObj name="方程式" r:id="rId7" imgW="342720" imgH="266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7423" y="1041387"/>
                        <a:ext cx="687387"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8" name="直線接點 27"/>
          <p:cNvCxnSpPr/>
          <p:nvPr/>
        </p:nvCxnSpPr>
        <p:spPr>
          <a:xfrm rot="5400000" flipH="1" flipV="1">
            <a:off x="5107785" y="3321843"/>
            <a:ext cx="785818" cy="1588"/>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5500695" y="2928934"/>
            <a:ext cx="2786081" cy="1588"/>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rot="5400000" flipH="1" flipV="1">
            <a:off x="7893072" y="3321049"/>
            <a:ext cx="785818" cy="1588"/>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5569365" y="3071810"/>
            <a:ext cx="2717411" cy="523220"/>
          </a:xfrm>
          <a:prstGeom prst="rect">
            <a:avLst/>
          </a:prstGeom>
          <a:noFill/>
        </p:spPr>
        <p:txBody>
          <a:bodyPr wrap="none" rtlCol="0">
            <a:spAutoFit/>
          </a:bodyPr>
          <a:lstStyle/>
          <a:p>
            <a:r>
              <a:rPr lang="en-US" altLang="zh-TW" sz="2800" dirty="0" smtClean="0">
                <a:latin typeface="Times New Roman" panose="02020603050405020304" pitchFamily="18" charset="0"/>
                <a:cs typeface="Times New Roman" panose="02020603050405020304" pitchFamily="18" charset="0"/>
              </a:rPr>
              <a:t>Si (100) substrate</a:t>
            </a:r>
            <a:endParaRPr lang="zh-TW" altLang="en-US" sz="2800" dirty="0" smtClean="0">
              <a:latin typeface="Times New Roman" panose="02020603050405020304" pitchFamily="18" charset="0"/>
              <a:cs typeface="Times New Roman" panose="02020603050405020304" pitchFamily="18" charset="0"/>
            </a:endParaRPr>
          </a:p>
        </p:txBody>
      </p:sp>
      <p:sp>
        <p:nvSpPr>
          <p:cNvPr id="33" name="橢圓 32"/>
          <p:cNvSpPr/>
          <p:nvPr/>
        </p:nvSpPr>
        <p:spPr>
          <a:xfrm>
            <a:off x="5572132" y="121442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橢圓 34"/>
          <p:cNvSpPr/>
          <p:nvPr/>
        </p:nvSpPr>
        <p:spPr>
          <a:xfrm>
            <a:off x="5572132" y="157161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5572132" y="22859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5572132" y="192880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p:cNvSpPr/>
          <p:nvPr/>
        </p:nvSpPr>
        <p:spPr>
          <a:xfrm>
            <a:off x="5572132"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p:cNvSpPr/>
          <p:nvPr/>
        </p:nvSpPr>
        <p:spPr>
          <a:xfrm>
            <a:off x="5929322" y="121442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橢圓 39"/>
          <p:cNvSpPr/>
          <p:nvPr/>
        </p:nvSpPr>
        <p:spPr>
          <a:xfrm>
            <a:off x="5929322" y="157161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橢圓 40"/>
          <p:cNvSpPr/>
          <p:nvPr/>
        </p:nvSpPr>
        <p:spPr>
          <a:xfrm>
            <a:off x="5929322" y="22859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5929322" y="192880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p:cNvSpPr/>
          <p:nvPr/>
        </p:nvSpPr>
        <p:spPr>
          <a:xfrm>
            <a:off x="5929322"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6286512" y="121442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橢圓 44"/>
          <p:cNvSpPr/>
          <p:nvPr/>
        </p:nvSpPr>
        <p:spPr>
          <a:xfrm>
            <a:off x="6286512" y="157161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橢圓 45"/>
          <p:cNvSpPr/>
          <p:nvPr/>
        </p:nvSpPr>
        <p:spPr>
          <a:xfrm>
            <a:off x="6286512" y="22859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橢圓 46"/>
          <p:cNvSpPr/>
          <p:nvPr/>
        </p:nvSpPr>
        <p:spPr>
          <a:xfrm>
            <a:off x="6286512" y="192880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橢圓 47"/>
          <p:cNvSpPr/>
          <p:nvPr/>
        </p:nvSpPr>
        <p:spPr>
          <a:xfrm>
            <a:off x="6286512"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橢圓 48"/>
          <p:cNvSpPr/>
          <p:nvPr/>
        </p:nvSpPr>
        <p:spPr>
          <a:xfrm>
            <a:off x="6643702" y="121442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橢圓 49"/>
          <p:cNvSpPr/>
          <p:nvPr/>
        </p:nvSpPr>
        <p:spPr>
          <a:xfrm>
            <a:off x="6643702" y="157161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橢圓 50"/>
          <p:cNvSpPr/>
          <p:nvPr/>
        </p:nvSpPr>
        <p:spPr>
          <a:xfrm>
            <a:off x="6643702" y="22859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橢圓 51"/>
          <p:cNvSpPr/>
          <p:nvPr/>
        </p:nvSpPr>
        <p:spPr>
          <a:xfrm>
            <a:off x="6643702" y="192880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橢圓 52"/>
          <p:cNvSpPr/>
          <p:nvPr/>
        </p:nvSpPr>
        <p:spPr>
          <a:xfrm>
            <a:off x="6643702"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橢圓 53"/>
          <p:cNvSpPr/>
          <p:nvPr/>
        </p:nvSpPr>
        <p:spPr>
          <a:xfrm>
            <a:off x="7000892" y="121442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橢圓 54"/>
          <p:cNvSpPr/>
          <p:nvPr/>
        </p:nvSpPr>
        <p:spPr>
          <a:xfrm>
            <a:off x="7000892" y="157161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橢圓 55"/>
          <p:cNvSpPr/>
          <p:nvPr/>
        </p:nvSpPr>
        <p:spPr>
          <a:xfrm>
            <a:off x="7000892" y="22859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橢圓 56"/>
          <p:cNvSpPr/>
          <p:nvPr/>
        </p:nvSpPr>
        <p:spPr>
          <a:xfrm>
            <a:off x="7000892" y="192880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橢圓 57"/>
          <p:cNvSpPr/>
          <p:nvPr/>
        </p:nvSpPr>
        <p:spPr>
          <a:xfrm>
            <a:off x="7000892"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橢圓 58"/>
          <p:cNvSpPr/>
          <p:nvPr/>
        </p:nvSpPr>
        <p:spPr>
          <a:xfrm>
            <a:off x="7358082" y="121442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橢圓 59"/>
          <p:cNvSpPr/>
          <p:nvPr/>
        </p:nvSpPr>
        <p:spPr>
          <a:xfrm>
            <a:off x="7358082" y="157161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橢圓 60"/>
          <p:cNvSpPr/>
          <p:nvPr/>
        </p:nvSpPr>
        <p:spPr>
          <a:xfrm>
            <a:off x="7358082" y="22859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橢圓 61"/>
          <p:cNvSpPr/>
          <p:nvPr/>
        </p:nvSpPr>
        <p:spPr>
          <a:xfrm>
            <a:off x="7358082" y="192880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橢圓 62"/>
          <p:cNvSpPr/>
          <p:nvPr/>
        </p:nvSpPr>
        <p:spPr>
          <a:xfrm>
            <a:off x="7358082"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橢圓 63"/>
          <p:cNvSpPr/>
          <p:nvPr/>
        </p:nvSpPr>
        <p:spPr>
          <a:xfrm>
            <a:off x="7715272" y="121442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橢圓 64"/>
          <p:cNvSpPr/>
          <p:nvPr/>
        </p:nvSpPr>
        <p:spPr>
          <a:xfrm>
            <a:off x="7715272" y="157161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橢圓 65"/>
          <p:cNvSpPr/>
          <p:nvPr/>
        </p:nvSpPr>
        <p:spPr>
          <a:xfrm>
            <a:off x="7715272" y="22859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橢圓 66"/>
          <p:cNvSpPr/>
          <p:nvPr/>
        </p:nvSpPr>
        <p:spPr>
          <a:xfrm>
            <a:off x="7715272" y="192880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橢圓 67"/>
          <p:cNvSpPr/>
          <p:nvPr/>
        </p:nvSpPr>
        <p:spPr>
          <a:xfrm>
            <a:off x="7715272"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橢圓 68"/>
          <p:cNvSpPr/>
          <p:nvPr/>
        </p:nvSpPr>
        <p:spPr>
          <a:xfrm>
            <a:off x="8072462" y="121442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橢圓 69"/>
          <p:cNvSpPr/>
          <p:nvPr/>
        </p:nvSpPr>
        <p:spPr>
          <a:xfrm>
            <a:off x="8072462" y="157161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橢圓 70"/>
          <p:cNvSpPr/>
          <p:nvPr/>
        </p:nvSpPr>
        <p:spPr>
          <a:xfrm>
            <a:off x="8072462" y="22859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橢圓 71"/>
          <p:cNvSpPr/>
          <p:nvPr/>
        </p:nvSpPr>
        <p:spPr>
          <a:xfrm>
            <a:off x="8072462" y="192880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橢圓 72"/>
          <p:cNvSpPr/>
          <p:nvPr/>
        </p:nvSpPr>
        <p:spPr>
          <a:xfrm>
            <a:off x="8072462"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橢圓 73"/>
          <p:cNvSpPr/>
          <p:nvPr/>
        </p:nvSpPr>
        <p:spPr>
          <a:xfrm>
            <a:off x="5886472" y="1028696"/>
            <a:ext cx="18288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7" name="直線單箭頭接點 76"/>
          <p:cNvCxnSpPr>
            <a:endCxn id="63" idx="4"/>
          </p:cNvCxnSpPr>
          <p:nvPr/>
        </p:nvCxnSpPr>
        <p:spPr>
          <a:xfrm rot="16200000" flipH="1">
            <a:off x="6768718" y="2089537"/>
            <a:ext cx="714380" cy="53578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endCxn id="59" idx="2"/>
          </p:cNvCxnSpPr>
          <p:nvPr/>
        </p:nvCxnSpPr>
        <p:spPr>
          <a:xfrm rot="5400000" flipH="1" flipV="1">
            <a:off x="6733000" y="1375158"/>
            <a:ext cx="750099" cy="50006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181" name="Object 5"/>
          <p:cNvGraphicFramePr>
            <a:graphicFrameLocks noChangeAspect="1"/>
          </p:cNvGraphicFramePr>
          <p:nvPr/>
        </p:nvGraphicFramePr>
        <p:xfrm>
          <a:off x="6786578" y="2214554"/>
          <a:ext cx="212725" cy="323850"/>
        </p:xfrm>
        <a:graphic>
          <a:graphicData uri="http://schemas.openxmlformats.org/presentationml/2006/ole">
            <mc:AlternateContent xmlns:mc="http://schemas.openxmlformats.org/markup-compatibility/2006">
              <mc:Choice xmlns:v="urn:schemas-microsoft-com:vml" Requires="v">
                <p:oleObj spid="_x0000_s50337" name="方程式" r:id="rId9" imgW="139680" imgH="215640" progId="Equation.3">
                  <p:embed/>
                </p:oleObj>
              </mc:Choice>
              <mc:Fallback>
                <p:oleObj name="方程式" r:id="rId9" imgW="139680" imgH="215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6578" y="2214554"/>
                        <a:ext cx="21272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2" name="Object 6"/>
          <p:cNvGraphicFramePr>
            <a:graphicFrameLocks noChangeAspect="1"/>
          </p:cNvGraphicFramePr>
          <p:nvPr/>
        </p:nvGraphicFramePr>
        <p:xfrm>
          <a:off x="6962794" y="1246175"/>
          <a:ext cx="252412" cy="325437"/>
        </p:xfrm>
        <a:graphic>
          <a:graphicData uri="http://schemas.openxmlformats.org/presentationml/2006/ole">
            <mc:AlternateContent xmlns:mc="http://schemas.openxmlformats.org/markup-compatibility/2006">
              <mc:Choice xmlns:v="urn:schemas-microsoft-com:vml" Requires="v">
                <p:oleObj spid="_x0000_s50338" name="方程式" r:id="rId11" imgW="164880" imgH="215640" progId="Equation.3">
                  <p:embed/>
                </p:oleObj>
              </mc:Choice>
              <mc:Fallback>
                <p:oleObj name="方程式" r:id="rId11" imgW="164880" imgH="2156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62794" y="1246175"/>
                        <a:ext cx="252412"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弧形 81"/>
          <p:cNvSpPr/>
          <p:nvPr/>
        </p:nvSpPr>
        <p:spPr>
          <a:xfrm>
            <a:off x="6786578" y="1714488"/>
            <a:ext cx="428628" cy="500066"/>
          </a:xfrm>
          <a:prstGeom prst="arc">
            <a:avLst>
              <a:gd name="adj1" fmla="val 16984396"/>
              <a:gd name="adj2" fmla="val 4625955"/>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3" name="文字方塊 82"/>
          <p:cNvSpPr txBox="1"/>
          <p:nvPr/>
        </p:nvSpPr>
        <p:spPr>
          <a:xfrm>
            <a:off x="7376718" y="2467269"/>
            <a:ext cx="338554" cy="461665"/>
          </a:xfrm>
          <a:prstGeom prst="rect">
            <a:avLst/>
          </a:prstGeom>
          <a:noFill/>
        </p:spPr>
        <p:txBody>
          <a:bodyPr wrap="none" rtlCol="0">
            <a:spAutoFit/>
          </a:bodyPr>
          <a:lstStyle/>
          <a:p>
            <a:r>
              <a:rPr lang="en-US" altLang="zh-TW" sz="2400" dirty="0" smtClean="0">
                <a:latin typeface="Times New Roman" panose="02020603050405020304" pitchFamily="18" charset="0"/>
                <a:cs typeface="Times New Roman" panose="02020603050405020304" pitchFamily="18" charset="0"/>
              </a:rPr>
              <a:t>o</a:t>
            </a:r>
            <a:endParaRPr lang="zh-TW" altLang="en-US" sz="2400" dirty="0" smtClean="0">
              <a:latin typeface="Times New Roman" panose="02020603050405020304" pitchFamily="18" charset="0"/>
              <a:cs typeface="Times New Roman" panose="02020603050405020304" pitchFamily="18" charset="0"/>
            </a:endParaRPr>
          </a:p>
        </p:txBody>
      </p:sp>
      <p:graphicFrame>
        <p:nvGraphicFramePr>
          <p:cNvPr id="50183" name="Object 7"/>
          <p:cNvGraphicFramePr>
            <a:graphicFrameLocks noChangeAspect="1"/>
          </p:cNvGraphicFramePr>
          <p:nvPr/>
        </p:nvGraphicFramePr>
        <p:xfrm>
          <a:off x="7242198" y="642918"/>
          <a:ext cx="687388" cy="530225"/>
        </p:xfrm>
        <a:graphic>
          <a:graphicData uri="http://schemas.openxmlformats.org/presentationml/2006/ole">
            <mc:AlternateContent xmlns:mc="http://schemas.openxmlformats.org/markup-compatibility/2006">
              <mc:Choice xmlns:v="urn:schemas-microsoft-com:vml" Requires="v">
                <p:oleObj spid="_x0000_s50339" name="方程式" r:id="rId13" imgW="342720" imgH="266400" progId="Equation.3">
                  <p:embed/>
                </p:oleObj>
              </mc:Choice>
              <mc:Fallback>
                <p:oleObj name="方程式" r:id="rId13" imgW="342720" imgH="2664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42198" y="642918"/>
                        <a:ext cx="687388"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3286116" y="5388779"/>
            <a:ext cx="428628" cy="21431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1071538" y="142852"/>
            <a:ext cx="7505581" cy="1569660"/>
          </a:xfrm>
          <a:prstGeom prst="rect">
            <a:avLst/>
          </a:prstGeom>
          <a:noFill/>
        </p:spPr>
        <p:txBody>
          <a:bodyPr wrap="none" rtlCol="0">
            <a:spAutoFit/>
          </a:bodyPr>
          <a:lstStyle/>
          <a:p>
            <a:r>
              <a:rPr lang="en-US" sz="3200" dirty="0" smtClean="0">
                <a:latin typeface="Times New Roman" pitchFamily="18" charset="0"/>
                <a:cs typeface="Times New Roman" pitchFamily="18" charset="0"/>
              </a:rPr>
              <a:t>This is equivalent to at least one crystal with</a:t>
            </a:r>
          </a:p>
          <a:p>
            <a:r>
              <a:rPr lang="en-US" altLang="zh-TW" sz="3200" dirty="0" smtClean="0">
                <a:latin typeface="Times New Roman" pitchFamily="18" charset="0"/>
                <a:cs typeface="Times New Roman" pitchFamily="18" charset="0"/>
              </a:rPr>
              <a:t>(</a:t>
            </a:r>
            <a:r>
              <a:rPr lang="en-US" altLang="zh-TW" sz="3200" i="1" dirty="0" smtClean="0">
                <a:latin typeface="Times New Roman" pitchFamily="18" charset="0"/>
                <a:cs typeface="Times New Roman" pitchFamily="18" charset="0"/>
              </a:rPr>
              <a:t>h</a:t>
            </a:r>
            <a:r>
              <a:rPr lang="en-US" altLang="zh-TW" sz="3200" baseline="-25000" dirty="0" smtClean="0">
                <a:latin typeface="Times New Roman" pitchFamily="18" charset="0"/>
                <a:cs typeface="Times New Roman" pitchFamily="18" charset="0"/>
              </a:rPr>
              <a:t>1</a:t>
            </a:r>
            <a:r>
              <a:rPr lang="en-US" altLang="zh-TW" sz="3200" i="1" dirty="0" smtClean="0">
                <a:latin typeface="Times New Roman" pitchFamily="18" charset="0"/>
                <a:cs typeface="Times New Roman" pitchFamily="18" charset="0"/>
              </a:rPr>
              <a:t>k</a:t>
            </a:r>
            <a:r>
              <a:rPr lang="en-US" altLang="zh-TW" sz="3200" baseline="-25000" dirty="0" smtClean="0">
                <a:latin typeface="Times New Roman" pitchFamily="18" charset="0"/>
                <a:cs typeface="Times New Roman" pitchFamily="18" charset="0"/>
              </a:rPr>
              <a:t>1</a:t>
            </a:r>
            <a:r>
              <a:rPr lang="en-US" altLang="zh-TW" sz="3200" i="1" dirty="0" smtClean="0">
                <a:latin typeface="Times New Roman" pitchFamily="18" charset="0"/>
                <a:cs typeface="Times New Roman" pitchFamily="18" charset="0"/>
              </a:rPr>
              <a:t>l</a:t>
            </a:r>
            <a:r>
              <a:rPr lang="en-US" altLang="zh-TW" sz="3200" baseline="-25000" dirty="0" smtClean="0">
                <a:latin typeface="Times New Roman" pitchFamily="18" charset="0"/>
                <a:cs typeface="Times New Roman" pitchFamily="18" charset="0"/>
              </a:rPr>
              <a:t>1</a:t>
            </a:r>
            <a:r>
              <a:rPr lang="en-US" altLang="zh-TW"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plane normal in parallel with the</a:t>
            </a:r>
          </a:p>
          <a:p>
            <a:r>
              <a:rPr lang="en-US" sz="3200" dirty="0" smtClean="0">
                <a:latin typeface="Times New Roman" pitchFamily="18" charset="0"/>
                <a:cs typeface="Times New Roman" pitchFamily="18" charset="0"/>
              </a:rPr>
              <a:t>Si(100) surface normal.</a:t>
            </a:r>
            <a:endParaRPr lang="zh-TW" altLang="en-US" sz="3200" dirty="0" smtClean="0">
              <a:latin typeface="Times New Roman" pitchFamily="18" charset="0"/>
              <a:cs typeface="Times New Roman" pitchFamily="18" charset="0"/>
            </a:endParaRPr>
          </a:p>
        </p:txBody>
      </p:sp>
      <p:sp>
        <p:nvSpPr>
          <p:cNvPr id="3" name="文字方塊 2"/>
          <p:cNvSpPr txBox="1"/>
          <p:nvPr/>
        </p:nvSpPr>
        <p:spPr>
          <a:xfrm>
            <a:off x="1142976" y="1857364"/>
            <a:ext cx="7321235" cy="2062103"/>
          </a:xfrm>
          <a:prstGeom prst="rect">
            <a:avLst/>
          </a:prstGeom>
          <a:noFill/>
        </p:spPr>
        <p:txBody>
          <a:bodyPr wrap="none" rtlCol="0">
            <a:spAutoFit/>
          </a:bodyPr>
          <a:lstStyle/>
          <a:p>
            <a:r>
              <a:rPr lang="en-US" sz="3200" dirty="0" smtClean="0">
                <a:latin typeface="Times New Roman" pitchFamily="18" charset="0"/>
                <a:cs typeface="Times New Roman" pitchFamily="18" charset="0"/>
              </a:rPr>
              <a:t>When the incident beam is rotated (rotating</a:t>
            </a:r>
          </a:p>
          <a:p>
            <a:r>
              <a:rPr lang="en-US" sz="3200" dirty="0" smtClean="0">
                <a:latin typeface="Times New Roman" pitchFamily="18" charset="0"/>
                <a:cs typeface="Times New Roman" pitchFamily="18" charset="0"/>
              </a:rPr>
              <a:t>the </a:t>
            </a:r>
            <a:r>
              <a:rPr lang="en-US" sz="3200" dirty="0" err="1" smtClean="0">
                <a:latin typeface="Times New Roman" pitchFamily="18" charset="0"/>
                <a:cs typeface="Times New Roman" pitchFamily="18" charset="0"/>
              </a:rPr>
              <a:t>Ewald</a:t>
            </a:r>
            <a:r>
              <a:rPr lang="en-US" sz="3200" dirty="0" smtClean="0">
                <a:latin typeface="Times New Roman" pitchFamily="18" charset="0"/>
                <a:cs typeface="Times New Roman" pitchFamily="18" charset="0"/>
              </a:rPr>
              <a:t> sphere </a:t>
            </a:r>
            <a:r>
              <a:rPr lang="en-US" sz="3200" u="sng" dirty="0" smtClean="0">
                <a:solidFill>
                  <a:srgbClr val="FF0000"/>
                </a:solidFill>
                <a:latin typeface="Times New Roman" pitchFamily="18" charset="0"/>
                <a:cs typeface="Times New Roman" pitchFamily="18" charset="0"/>
              </a:rPr>
              <a:t>or rotating the reciprocal</a:t>
            </a:r>
          </a:p>
          <a:p>
            <a:r>
              <a:rPr lang="en-US" sz="3200" u="sng" dirty="0" smtClean="0">
                <a:solidFill>
                  <a:srgbClr val="FF0000"/>
                </a:solidFill>
                <a:latin typeface="Times New Roman" pitchFamily="18" charset="0"/>
                <a:cs typeface="Times New Roman" pitchFamily="18" charset="0"/>
              </a:rPr>
              <a:t>lattice</a:t>
            </a:r>
            <a:r>
              <a:rPr lang="en-US" sz="3200" dirty="0" smtClean="0">
                <a:latin typeface="Times New Roman" pitchFamily="18" charset="0"/>
                <a:cs typeface="Times New Roman" pitchFamily="18" charset="0"/>
              </a:rPr>
              <a:t>),           will meet the diffraction</a:t>
            </a:r>
          </a:p>
          <a:p>
            <a:r>
              <a:rPr lang="en-US" sz="3200" dirty="0" smtClean="0">
                <a:latin typeface="Times New Roman" pitchFamily="18" charset="0"/>
                <a:cs typeface="Times New Roman" pitchFamily="18" charset="0"/>
              </a:rPr>
              <a:t>condition at</a:t>
            </a:r>
            <a:endParaRPr lang="zh-TW" altLang="en-US" sz="3200" dirty="0" smtClean="0">
              <a:latin typeface="Times New Roman" pitchFamily="18" charset="0"/>
              <a:cs typeface="Times New Roman" pitchFamily="18" charset="0"/>
            </a:endParaRPr>
          </a:p>
        </p:txBody>
      </p:sp>
      <p:graphicFrame>
        <p:nvGraphicFramePr>
          <p:cNvPr id="51202" name="Object 2"/>
          <p:cNvGraphicFramePr>
            <a:graphicFrameLocks noChangeAspect="1"/>
          </p:cNvGraphicFramePr>
          <p:nvPr/>
        </p:nvGraphicFramePr>
        <p:xfrm>
          <a:off x="2571736" y="2833688"/>
          <a:ext cx="949325" cy="666750"/>
        </p:xfrm>
        <a:graphic>
          <a:graphicData uri="http://schemas.openxmlformats.org/presentationml/2006/ole">
            <mc:AlternateContent xmlns:mc="http://schemas.openxmlformats.org/markup-compatibility/2006">
              <mc:Choice xmlns:v="urn:schemas-microsoft-com:vml" Requires="v">
                <p:oleObj spid="_x0000_s51391" name="方程式" r:id="rId3" imgW="380880" imgH="266400" progId="Equation.3">
                  <p:embed/>
                </p:oleObj>
              </mc:Choice>
              <mc:Fallback>
                <p:oleObj name="方程式" r:id="rId3" imgW="380880" imgH="26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2833688"/>
                        <a:ext cx="9493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3" name="Object 3"/>
          <p:cNvGraphicFramePr>
            <a:graphicFrameLocks noChangeAspect="1"/>
          </p:cNvGraphicFramePr>
          <p:nvPr/>
        </p:nvGraphicFramePr>
        <p:xfrm>
          <a:off x="3270250" y="3394075"/>
          <a:ext cx="1389063" cy="534988"/>
        </p:xfrm>
        <a:graphic>
          <a:graphicData uri="http://schemas.openxmlformats.org/presentationml/2006/ole">
            <mc:AlternateContent xmlns:mc="http://schemas.openxmlformats.org/markup-compatibility/2006">
              <mc:Choice xmlns:v="urn:schemas-microsoft-com:vml" Requires="v">
                <p:oleObj spid="_x0000_s51392" name="方程式" r:id="rId5" imgW="558720" imgH="215640" progId="Equation.3">
                  <p:embed/>
                </p:oleObj>
              </mc:Choice>
              <mc:Fallback>
                <p:oleObj name="方程式" r:id="rId5" imgW="55872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0" y="3394075"/>
                        <a:ext cx="1389063"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5"/>
          <p:cNvSpPr/>
          <p:nvPr/>
        </p:nvSpPr>
        <p:spPr>
          <a:xfrm>
            <a:off x="1785919" y="5387985"/>
            <a:ext cx="428628" cy="2143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357290" y="5387985"/>
            <a:ext cx="3143272" cy="21431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357290" y="5602298"/>
            <a:ext cx="3143272" cy="111284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p:cNvCxnSpPr/>
          <p:nvPr/>
        </p:nvCxnSpPr>
        <p:spPr>
          <a:xfrm rot="16200000" flipH="1">
            <a:off x="1035820" y="4495010"/>
            <a:ext cx="1000132" cy="785818"/>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rot="16200000" flipH="1">
            <a:off x="1821638" y="5495143"/>
            <a:ext cx="1000132" cy="785818"/>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rot="5400000" flipH="1" flipV="1">
            <a:off x="1713687" y="5387985"/>
            <a:ext cx="2001058" cy="794"/>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rot="5400000" flipH="1" flipV="1">
            <a:off x="1821638" y="4495010"/>
            <a:ext cx="1000132" cy="785818"/>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1142977" y="4926320"/>
            <a:ext cx="447558" cy="461665"/>
          </a:xfrm>
          <a:prstGeom prst="rect">
            <a:avLst/>
          </a:prstGeom>
          <a:noFill/>
        </p:spPr>
        <p:txBody>
          <a:bodyPr wrap="none" rtlCol="0">
            <a:spAutoFit/>
          </a:bodyPr>
          <a:lstStyle/>
          <a:p>
            <a:r>
              <a:rPr lang="zh-TW" altLang="en-US" sz="2400" i="1" dirty="0" smtClean="0">
                <a:latin typeface="Times New Roman" panose="02020603050405020304" pitchFamily="18" charset="0"/>
                <a:cs typeface="Times New Roman" panose="02020603050405020304" pitchFamily="18" charset="0"/>
                <a:sym typeface="Symbol"/>
              </a:rPr>
              <a:t></a:t>
            </a:r>
            <a:r>
              <a:rPr lang="en-US" altLang="zh-TW" sz="2400" baseline="-25000" dirty="0" smtClean="0">
                <a:latin typeface="Times New Roman" panose="02020603050405020304" pitchFamily="18" charset="0"/>
                <a:cs typeface="Times New Roman" panose="02020603050405020304" pitchFamily="18" charset="0"/>
                <a:sym typeface="Symbol"/>
              </a:rPr>
              <a:t>1</a:t>
            </a:r>
            <a:endParaRPr lang="zh-TW" altLang="en-US" sz="2400" baseline="-25000" dirty="0" smtClean="0">
              <a:latin typeface="Times New Roman" panose="02020603050405020304" pitchFamily="18" charset="0"/>
              <a:cs typeface="Times New Roman" panose="02020603050405020304" pitchFamily="18" charset="0"/>
            </a:endParaRPr>
          </a:p>
        </p:txBody>
      </p:sp>
      <p:sp>
        <p:nvSpPr>
          <p:cNvPr id="14" name="文字方塊 13"/>
          <p:cNvSpPr txBox="1"/>
          <p:nvPr/>
        </p:nvSpPr>
        <p:spPr>
          <a:xfrm>
            <a:off x="7072330" y="4429132"/>
            <a:ext cx="601447" cy="461665"/>
          </a:xfrm>
          <a:prstGeom prst="rect">
            <a:avLst/>
          </a:prstGeom>
          <a:noFill/>
        </p:spPr>
        <p:txBody>
          <a:bodyPr wrap="none" rtlCol="0">
            <a:spAutoFit/>
          </a:bodyPr>
          <a:lstStyle/>
          <a:p>
            <a:r>
              <a:rPr lang="en-US" altLang="zh-TW" sz="2400" i="1" dirty="0" smtClean="0">
                <a:latin typeface="Times New Roman" panose="02020603050405020304" pitchFamily="18" charset="0"/>
                <a:cs typeface="Times New Roman" panose="02020603050405020304" pitchFamily="18" charset="0"/>
                <a:sym typeface="Symbol"/>
              </a:rPr>
              <a:t>2</a:t>
            </a:r>
            <a:r>
              <a:rPr lang="zh-TW" altLang="en-US" sz="2400" i="1" dirty="0" smtClean="0">
                <a:latin typeface="Times New Roman" panose="02020603050405020304" pitchFamily="18" charset="0"/>
                <a:cs typeface="Times New Roman" panose="02020603050405020304" pitchFamily="18" charset="0"/>
                <a:sym typeface="Symbol"/>
              </a:rPr>
              <a:t></a:t>
            </a:r>
            <a:r>
              <a:rPr lang="en-US" altLang="zh-TW" sz="2400" baseline="-25000" dirty="0" smtClean="0">
                <a:latin typeface="Times New Roman" panose="02020603050405020304" pitchFamily="18" charset="0"/>
                <a:cs typeface="Times New Roman" panose="02020603050405020304" pitchFamily="18" charset="0"/>
                <a:sym typeface="Symbol"/>
              </a:rPr>
              <a:t>2</a:t>
            </a:r>
            <a:endParaRPr lang="zh-TW" altLang="en-US" sz="2400" baseline="-25000" dirty="0" smtClean="0">
              <a:latin typeface="Times New Roman" panose="02020603050405020304" pitchFamily="18" charset="0"/>
              <a:cs typeface="Times New Roman" panose="02020603050405020304" pitchFamily="18" charset="0"/>
            </a:endParaRPr>
          </a:p>
        </p:txBody>
      </p:sp>
      <p:graphicFrame>
        <p:nvGraphicFramePr>
          <p:cNvPr id="15" name="Object 4"/>
          <p:cNvGraphicFramePr>
            <a:graphicFrameLocks noChangeAspect="1"/>
          </p:cNvGraphicFramePr>
          <p:nvPr/>
        </p:nvGraphicFramePr>
        <p:xfrm>
          <a:off x="2143108" y="3857628"/>
          <a:ext cx="687387" cy="530225"/>
        </p:xfrm>
        <a:graphic>
          <a:graphicData uri="http://schemas.openxmlformats.org/presentationml/2006/ole">
            <mc:AlternateContent xmlns:mc="http://schemas.openxmlformats.org/markup-compatibility/2006">
              <mc:Choice xmlns:v="urn:schemas-microsoft-com:vml" Requires="v">
                <p:oleObj spid="_x0000_s51393" name="方程式" r:id="rId7" imgW="342720" imgH="266400" progId="Equation.3">
                  <p:embed/>
                </p:oleObj>
              </mc:Choice>
              <mc:Fallback>
                <p:oleObj name="方程式" r:id="rId7" imgW="342720" imgH="266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08" y="3857628"/>
                        <a:ext cx="687387"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直線接點 15"/>
          <p:cNvCxnSpPr/>
          <p:nvPr/>
        </p:nvCxnSpPr>
        <p:spPr>
          <a:xfrm rot="5400000" flipH="1" flipV="1">
            <a:off x="5107785" y="6321445"/>
            <a:ext cx="785818" cy="1588"/>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500695" y="5928536"/>
            <a:ext cx="2786081" cy="1588"/>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rot="5400000" flipH="1" flipV="1">
            <a:off x="7893072" y="6320651"/>
            <a:ext cx="785818" cy="1588"/>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5569365" y="6071412"/>
            <a:ext cx="2717411" cy="523220"/>
          </a:xfrm>
          <a:prstGeom prst="rect">
            <a:avLst/>
          </a:prstGeom>
          <a:noFill/>
        </p:spPr>
        <p:txBody>
          <a:bodyPr wrap="none" rtlCol="0">
            <a:spAutoFit/>
          </a:bodyPr>
          <a:lstStyle/>
          <a:p>
            <a:r>
              <a:rPr lang="en-US" altLang="zh-TW" sz="2800" dirty="0" smtClean="0">
                <a:latin typeface="Times New Roman" panose="02020603050405020304" pitchFamily="18" charset="0"/>
                <a:cs typeface="Times New Roman" panose="02020603050405020304" pitchFamily="18" charset="0"/>
              </a:rPr>
              <a:t>Si (100) substrate</a:t>
            </a:r>
            <a:endParaRPr lang="zh-TW" altLang="en-US" sz="2800" dirty="0" smtClean="0">
              <a:latin typeface="Times New Roman" panose="02020603050405020304" pitchFamily="18" charset="0"/>
              <a:cs typeface="Times New Roman" panose="02020603050405020304" pitchFamily="18" charset="0"/>
            </a:endParaRPr>
          </a:p>
        </p:txBody>
      </p:sp>
      <p:grpSp>
        <p:nvGrpSpPr>
          <p:cNvPr id="86" name="群組 85"/>
          <p:cNvGrpSpPr/>
          <p:nvPr/>
        </p:nvGrpSpPr>
        <p:grpSpPr>
          <a:xfrm rot="19602342">
            <a:off x="5809624" y="4198978"/>
            <a:ext cx="2571768" cy="1500198"/>
            <a:chOff x="5572132" y="4214024"/>
            <a:chExt cx="2571768" cy="1500198"/>
          </a:xfrm>
        </p:grpSpPr>
        <p:sp>
          <p:nvSpPr>
            <p:cNvPr id="20" name="橢圓 19"/>
            <p:cNvSpPr/>
            <p:nvPr/>
          </p:nvSpPr>
          <p:spPr>
            <a:xfrm>
              <a:off x="5572132" y="421402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5572132" y="45712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5572132" y="528559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5572132" y="492840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5572132" y="564278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5929322" y="421402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p:cNvSpPr/>
            <p:nvPr/>
          </p:nvSpPr>
          <p:spPr>
            <a:xfrm>
              <a:off x="5929322" y="45712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a:off x="5929322" y="528559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p:nvSpPr>
          <p:spPr>
            <a:xfrm>
              <a:off x="5929322" y="492840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5929322" y="564278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6286512" y="421402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p:cNvSpPr/>
            <p:nvPr/>
          </p:nvSpPr>
          <p:spPr>
            <a:xfrm>
              <a:off x="6286512" y="45712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p:cNvSpPr/>
            <p:nvPr/>
          </p:nvSpPr>
          <p:spPr>
            <a:xfrm>
              <a:off x="6286512" y="528559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p:cNvSpPr/>
            <p:nvPr/>
          </p:nvSpPr>
          <p:spPr>
            <a:xfrm>
              <a:off x="6286512" y="492840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p:cNvSpPr/>
            <p:nvPr/>
          </p:nvSpPr>
          <p:spPr>
            <a:xfrm>
              <a:off x="6286512" y="564278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橢圓 34"/>
            <p:cNvSpPr/>
            <p:nvPr/>
          </p:nvSpPr>
          <p:spPr>
            <a:xfrm>
              <a:off x="6643702" y="421402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6643702" y="45712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6643702" y="528559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p:cNvSpPr/>
            <p:nvPr/>
          </p:nvSpPr>
          <p:spPr>
            <a:xfrm>
              <a:off x="6643702" y="492840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p:cNvSpPr/>
            <p:nvPr/>
          </p:nvSpPr>
          <p:spPr>
            <a:xfrm>
              <a:off x="6643702" y="564278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橢圓 39"/>
            <p:cNvSpPr/>
            <p:nvPr/>
          </p:nvSpPr>
          <p:spPr>
            <a:xfrm>
              <a:off x="7000892" y="421402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橢圓 40"/>
            <p:cNvSpPr/>
            <p:nvPr/>
          </p:nvSpPr>
          <p:spPr>
            <a:xfrm>
              <a:off x="7000892" y="45712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7000892" y="528559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p:cNvSpPr/>
            <p:nvPr/>
          </p:nvSpPr>
          <p:spPr>
            <a:xfrm>
              <a:off x="7000892" y="492840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7000892" y="564278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橢圓 44"/>
            <p:cNvSpPr/>
            <p:nvPr/>
          </p:nvSpPr>
          <p:spPr>
            <a:xfrm>
              <a:off x="7358082" y="421402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橢圓 45"/>
            <p:cNvSpPr/>
            <p:nvPr/>
          </p:nvSpPr>
          <p:spPr>
            <a:xfrm>
              <a:off x="7358082" y="45712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橢圓 46"/>
            <p:cNvSpPr/>
            <p:nvPr/>
          </p:nvSpPr>
          <p:spPr>
            <a:xfrm>
              <a:off x="7358082" y="528559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橢圓 47"/>
            <p:cNvSpPr/>
            <p:nvPr/>
          </p:nvSpPr>
          <p:spPr>
            <a:xfrm>
              <a:off x="7358082" y="492840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橢圓 48"/>
            <p:cNvSpPr/>
            <p:nvPr/>
          </p:nvSpPr>
          <p:spPr>
            <a:xfrm>
              <a:off x="7358082" y="564278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橢圓 49"/>
            <p:cNvSpPr/>
            <p:nvPr/>
          </p:nvSpPr>
          <p:spPr>
            <a:xfrm>
              <a:off x="7715272" y="421402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橢圓 50"/>
            <p:cNvSpPr/>
            <p:nvPr/>
          </p:nvSpPr>
          <p:spPr>
            <a:xfrm>
              <a:off x="7715272" y="45712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橢圓 51"/>
            <p:cNvSpPr/>
            <p:nvPr/>
          </p:nvSpPr>
          <p:spPr>
            <a:xfrm>
              <a:off x="7715272" y="528559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橢圓 52"/>
            <p:cNvSpPr/>
            <p:nvPr/>
          </p:nvSpPr>
          <p:spPr>
            <a:xfrm>
              <a:off x="7715272" y="492840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橢圓 53"/>
            <p:cNvSpPr/>
            <p:nvPr/>
          </p:nvSpPr>
          <p:spPr>
            <a:xfrm>
              <a:off x="7715272" y="564278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橢圓 54"/>
            <p:cNvSpPr/>
            <p:nvPr/>
          </p:nvSpPr>
          <p:spPr>
            <a:xfrm>
              <a:off x="8072462" y="421402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橢圓 55"/>
            <p:cNvSpPr/>
            <p:nvPr/>
          </p:nvSpPr>
          <p:spPr>
            <a:xfrm>
              <a:off x="8072462" y="45712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橢圓 56"/>
            <p:cNvSpPr/>
            <p:nvPr/>
          </p:nvSpPr>
          <p:spPr>
            <a:xfrm>
              <a:off x="8072462" y="528559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橢圓 57"/>
            <p:cNvSpPr/>
            <p:nvPr/>
          </p:nvSpPr>
          <p:spPr>
            <a:xfrm>
              <a:off x="8072462" y="492840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橢圓 58"/>
            <p:cNvSpPr/>
            <p:nvPr/>
          </p:nvSpPr>
          <p:spPr>
            <a:xfrm>
              <a:off x="8072462" y="564278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0" name="橢圓 59"/>
          <p:cNvSpPr/>
          <p:nvPr/>
        </p:nvSpPr>
        <p:spPr>
          <a:xfrm>
            <a:off x="5857884" y="3996054"/>
            <a:ext cx="1828800" cy="1861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1" name="直線單箭頭接點 60"/>
          <p:cNvCxnSpPr/>
          <p:nvPr/>
        </p:nvCxnSpPr>
        <p:spPr>
          <a:xfrm rot="16200000" flipH="1">
            <a:off x="6740130" y="5056896"/>
            <a:ext cx="714380" cy="53578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p:nvPr/>
        </p:nvCxnSpPr>
        <p:spPr>
          <a:xfrm rot="5400000" flipH="1" flipV="1">
            <a:off x="6524476" y="4376895"/>
            <a:ext cx="895658" cy="28575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3" name="Object 5"/>
          <p:cNvGraphicFramePr>
            <a:graphicFrameLocks noChangeAspect="1"/>
          </p:cNvGraphicFramePr>
          <p:nvPr/>
        </p:nvGraphicFramePr>
        <p:xfrm>
          <a:off x="6743728" y="5181913"/>
          <a:ext cx="212725" cy="323850"/>
        </p:xfrm>
        <a:graphic>
          <a:graphicData uri="http://schemas.openxmlformats.org/presentationml/2006/ole">
            <mc:AlternateContent xmlns:mc="http://schemas.openxmlformats.org/markup-compatibility/2006">
              <mc:Choice xmlns:v="urn:schemas-microsoft-com:vml" Requires="v">
                <p:oleObj spid="_x0000_s51394" name="方程式" r:id="rId9" imgW="139680" imgH="215640" progId="Equation.3">
                  <p:embed/>
                </p:oleObj>
              </mc:Choice>
              <mc:Fallback>
                <p:oleObj name="方程式" r:id="rId9" imgW="139680" imgH="215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3728" y="5181913"/>
                        <a:ext cx="21272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 name="Object 6"/>
          <p:cNvGraphicFramePr>
            <a:graphicFrameLocks noChangeAspect="1"/>
          </p:cNvGraphicFramePr>
          <p:nvPr/>
        </p:nvGraphicFramePr>
        <p:xfrm>
          <a:off x="6786578" y="4213534"/>
          <a:ext cx="252412" cy="325437"/>
        </p:xfrm>
        <a:graphic>
          <a:graphicData uri="http://schemas.openxmlformats.org/presentationml/2006/ole">
            <mc:AlternateContent xmlns:mc="http://schemas.openxmlformats.org/markup-compatibility/2006">
              <mc:Choice xmlns:v="urn:schemas-microsoft-com:vml" Requires="v">
                <p:oleObj spid="_x0000_s51395" name="方程式" r:id="rId11" imgW="164880" imgH="215640" progId="Equation.3">
                  <p:embed/>
                </p:oleObj>
              </mc:Choice>
              <mc:Fallback>
                <p:oleObj name="方程式" r:id="rId11" imgW="164880" imgH="2156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6578" y="4213534"/>
                        <a:ext cx="252412"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弧形 64"/>
          <p:cNvSpPr/>
          <p:nvPr/>
        </p:nvSpPr>
        <p:spPr>
          <a:xfrm>
            <a:off x="6715140" y="4681847"/>
            <a:ext cx="428628" cy="500066"/>
          </a:xfrm>
          <a:prstGeom prst="arc">
            <a:avLst>
              <a:gd name="adj1" fmla="val 15802745"/>
              <a:gd name="adj2" fmla="val 4625955"/>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6" name="文字方塊 65"/>
          <p:cNvSpPr txBox="1"/>
          <p:nvPr/>
        </p:nvSpPr>
        <p:spPr>
          <a:xfrm>
            <a:off x="7286644" y="5500702"/>
            <a:ext cx="338554" cy="461665"/>
          </a:xfrm>
          <a:prstGeom prst="rect">
            <a:avLst/>
          </a:prstGeom>
          <a:noFill/>
        </p:spPr>
        <p:txBody>
          <a:bodyPr wrap="none" rtlCol="0">
            <a:spAutoFit/>
          </a:bodyPr>
          <a:lstStyle/>
          <a:p>
            <a:r>
              <a:rPr lang="en-US" altLang="zh-TW" sz="2400" dirty="0" smtClean="0">
                <a:latin typeface="Times New Roman" panose="02020603050405020304" pitchFamily="18" charset="0"/>
                <a:cs typeface="Times New Roman" panose="02020603050405020304" pitchFamily="18" charset="0"/>
              </a:rPr>
              <a:t>o</a:t>
            </a:r>
            <a:endParaRPr lang="zh-TW" altLang="en-US" sz="2400" dirty="0" smtClean="0">
              <a:latin typeface="Times New Roman" panose="02020603050405020304" pitchFamily="18" charset="0"/>
              <a:cs typeface="Times New Roman" panose="02020603050405020304" pitchFamily="18" charset="0"/>
            </a:endParaRPr>
          </a:p>
        </p:txBody>
      </p:sp>
      <p:graphicFrame>
        <p:nvGraphicFramePr>
          <p:cNvPr id="67" name="Object 7"/>
          <p:cNvGraphicFramePr>
            <a:graphicFrameLocks noChangeAspect="1"/>
          </p:cNvGraphicFramePr>
          <p:nvPr/>
        </p:nvGraphicFramePr>
        <p:xfrm>
          <a:off x="6605588" y="3398841"/>
          <a:ext cx="763587" cy="530225"/>
        </p:xfrm>
        <a:graphic>
          <a:graphicData uri="http://schemas.openxmlformats.org/presentationml/2006/ole">
            <mc:AlternateContent xmlns:mc="http://schemas.openxmlformats.org/markup-compatibility/2006">
              <mc:Choice xmlns:v="urn:schemas-microsoft-com:vml" Requires="v">
                <p:oleObj spid="_x0000_s51396" name="方程式" r:id="rId13" imgW="380880" imgH="266400" progId="Equation.3">
                  <p:embed/>
                </p:oleObj>
              </mc:Choice>
              <mc:Fallback>
                <p:oleObj name="方程式" r:id="rId13" imgW="380880" imgH="2664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05588" y="3398841"/>
                        <a:ext cx="763587"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0" name="直線單箭頭接點 69"/>
          <p:cNvCxnSpPr>
            <a:endCxn id="68" idx="0"/>
          </p:cNvCxnSpPr>
          <p:nvPr/>
        </p:nvCxnSpPr>
        <p:spPr>
          <a:xfrm rot="16200000" flipH="1">
            <a:off x="2750331" y="4638680"/>
            <a:ext cx="1214446" cy="285752"/>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rot="16200000" flipH="1">
            <a:off x="3036083" y="5853127"/>
            <a:ext cx="1214446" cy="285752"/>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rot="5400000" flipH="1" flipV="1">
            <a:off x="2571736" y="5357826"/>
            <a:ext cx="2428892" cy="1588"/>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p:nvPr/>
        </p:nvCxnSpPr>
        <p:spPr>
          <a:xfrm rot="5400000" flipH="1" flipV="1">
            <a:off x="3036083" y="4607727"/>
            <a:ext cx="1214446" cy="285752"/>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1208" name="Object 8"/>
          <p:cNvGraphicFramePr>
            <a:graphicFrameLocks noChangeAspect="1"/>
          </p:cNvGraphicFramePr>
          <p:nvPr/>
        </p:nvGraphicFramePr>
        <p:xfrm>
          <a:off x="3808412" y="3857625"/>
          <a:ext cx="763588" cy="530225"/>
        </p:xfrm>
        <a:graphic>
          <a:graphicData uri="http://schemas.openxmlformats.org/presentationml/2006/ole">
            <mc:AlternateContent xmlns:mc="http://schemas.openxmlformats.org/markup-compatibility/2006">
              <mc:Choice xmlns:v="urn:schemas-microsoft-com:vml" Requires="v">
                <p:oleObj spid="_x0000_s51397" name="方程式" r:id="rId15" imgW="380880" imgH="266400" progId="Equation.3">
                  <p:embed/>
                </p:oleObj>
              </mc:Choice>
              <mc:Fallback>
                <p:oleObj name="方程式" r:id="rId15" imgW="380880" imgH="2664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08412" y="3857625"/>
                        <a:ext cx="763588"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 name="文字方塊 84"/>
          <p:cNvSpPr txBox="1"/>
          <p:nvPr/>
        </p:nvSpPr>
        <p:spPr>
          <a:xfrm>
            <a:off x="3052872" y="4929198"/>
            <a:ext cx="447558" cy="461665"/>
          </a:xfrm>
          <a:prstGeom prst="rect">
            <a:avLst/>
          </a:prstGeom>
          <a:noFill/>
        </p:spPr>
        <p:txBody>
          <a:bodyPr wrap="none" rtlCol="0">
            <a:spAutoFit/>
          </a:bodyPr>
          <a:lstStyle/>
          <a:p>
            <a:r>
              <a:rPr lang="zh-TW" altLang="en-US" sz="2400" i="1" dirty="0" smtClean="0">
                <a:latin typeface="Times New Roman" panose="02020603050405020304" pitchFamily="18" charset="0"/>
                <a:cs typeface="Times New Roman" panose="02020603050405020304" pitchFamily="18" charset="0"/>
                <a:sym typeface="Symbol"/>
              </a:rPr>
              <a:t></a:t>
            </a:r>
            <a:r>
              <a:rPr lang="en-US" altLang="zh-TW" sz="2400" baseline="-25000" dirty="0" smtClean="0">
                <a:latin typeface="Times New Roman" panose="02020603050405020304" pitchFamily="18" charset="0"/>
                <a:cs typeface="Times New Roman" panose="02020603050405020304" pitchFamily="18" charset="0"/>
                <a:sym typeface="Symbol"/>
              </a:rPr>
              <a:t>2</a:t>
            </a:r>
            <a:endParaRPr lang="zh-TW" altLang="en-US" sz="2400" baseline="-250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71538" y="142852"/>
            <a:ext cx="7505581" cy="1569660"/>
          </a:xfrm>
          <a:prstGeom prst="rect">
            <a:avLst/>
          </a:prstGeom>
          <a:noFill/>
        </p:spPr>
        <p:txBody>
          <a:bodyPr wrap="none" rtlCol="0">
            <a:spAutoFit/>
          </a:bodyPr>
          <a:lstStyle/>
          <a:p>
            <a:r>
              <a:rPr lang="en-US" sz="3200" dirty="0" smtClean="0">
                <a:latin typeface="Times New Roman" pitchFamily="18" charset="0"/>
                <a:cs typeface="Times New Roman" pitchFamily="18" charset="0"/>
              </a:rPr>
              <a:t>This is equivalent to at least one crystal with</a:t>
            </a:r>
          </a:p>
          <a:p>
            <a:r>
              <a:rPr lang="en-US" altLang="zh-TW" sz="3200" dirty="0" smtClean="0">
                <a:latin typeface="Times New Roman" pitchFamily="18" charset="0"/>
                <a:cs typeface="Times New Roman" pitchFamily="18" charset="0"/>
              </a:rPr>
              <a:t>(</a:t>
            </a:r>
            <a:r>
              <a:rPr lang="en-US" altLang="zh-TW" sz="3200" i="1" dirty="0" smtClean="0">
                <a:latin typeface="Times New Roman" pitchFamily="18" charset="0"/>
                <a:cs typeface="Times New Roman" pitchFamily="18" charset="0"/>
              </a:rPr>
              <a:t>h</a:t>
            </a:r>
            <a:r>
              <a:rPr lang="en-US" altLang="zh-TW" sz="3200" baseline="-25000" dirty="0" smtClean="0">
                <a:latin typeface="Times New Roman" pitchFamily="18" charset="0"/>
                <a:cs typeface="Times New Roman" pitchFamily="18" charset="0"/>
              </a:rPr>
              <a:t>2</a:t>
            </a:r>
            <a:r>
              <a:rPr lang="en-US" altLang="zh-TW" sz="3200" i="1" dirty="0" smtClean="0">
                <a:latin typeface="Times New Roman" pitchFamily="18" charset="0"/>
                <a:cs typeface="Times New Roman" pitchFamily="18" charset="0"/>
              </a:rPr>
              <a:t>k</a:t>
            </a:r>
            <a:r>
              <a:rPr lang="en-US" altLang="zh-TW" sz="3200" baseline="-25000" dirty="0" smtClean="0">
                <a:latin typeface="Times New Roman" pitchFamily="18" charset="0"/>
                <a:cs typeface="Times New Roman" pitchFamily="18" charset="0"/>
              </a:rPr>
              <a:t>2</a:t>
            </a:r>
            <a:r>
              <a:rPr lang="en-US" altLang="zh-TW" sz="3200" i="1" dirty="0" smtClean="0">
                <a:latin typeface="Times New Roman" pitchFamily="18" charset="0"/>
                <a:cs typeface="Times New Roman" pitchFamily="18" charset="0"/>
              </a:rPr>
              <a:t>l</a:t>
            </a:r>
            <a:r>
              <a:rPr lang="en-US" altLang="zh-TW" sz="3200" baseline="-25000" dirty="0" smtClean="0">
                <a:latin typeface="Times New Roman" pitchFamily="18" charset="0"/>
                <a:cs typeface="Times New Roman" pitchFamily="18" charset="0"/>
              </a:rPr>
              <a:t>2</a:t>
            </a:r>
            <a:r>
              <a:rPr lang="en-US" altLang="zh-TW"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plane normal in parallel with the</a:t>
            </a:r>
          </a:p>
          <a:p>
            <a:r>
              <a:rPr lang="en-US" sz="3200" dirty="0" smtClean="0">
                <a:latin typeface="Times New Roman" pitchFamily="18" charset="0"/>
                <a:cs typeface="Times New Roman" pitchFamily="18" charset="0"/>
              </a:rPr>
              <a:t>Si(100) surface normal.</a:t>
            </a:r>
            <a:endParaRPr lang="zh-TW" altLang="en-US" sz="3200" dirty="0" smtClean="0">
              <a:latin typeface="Times New Roman" pitchFamily="18" charset="0"/>
              <a:cs typeface="Times New Roman" pitchFamily="18" charset="0"/>
            </a:endParaRPr>
          </a:p>
        </p:txBody>
      </p:sp>
      <p:sp>
        <p:nvSpPr>
          <p:cNvPr id="4" name="文字方塊 3"/>
          <p:cNvSpPr txBox="1"/>
          <p:nvPr/>
        </p:nvSpPr>
        <p:spPr>
          <a:xfrm>
            <a:off x="1071538" y="1930778"/>
            <a:ext cx="7858180"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If only one plane of the film is observed in the </a:t>
            </a:r>
            <a:r>
              <a:rPr lang="en-US" sz="3200" dirty="0" err="1" smtClean="0">
                <a:latin typeface="Times New Roman" pitchFamily="18" charset="0"/>
                <a:cs typeface="Times New Roman" pitchFamily="18" charset="0"/>
              </a:rPr>
              <a:t>diffractometer</a:t>
            </a:r>
            <a:r>
              <a:rPr lang="en-US" sz="3200" dirty="0" smtClean="0">
                <a:latin typeface="Times New Roman" pitchFamily="18" charset="0"/>
                <a:cs typeface="Times New Roman" pitchFamily="18" charset="0"/>
              </a:rPr>
              <a:t> measurement, the film is epitaxial or textured on Si(100).</a:t>
            </a:r>
            <a:endParaRPr lang="zh-TW" alt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28662" y="201019"/>
            <a:ext cx="7992701"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(b) XRD spectrum of </a:t>
            </a:r>
            <a:r>
              <a:rPr lang="en-US" sz="3200" dirty="0" err="1" smtClean="0">
                <a:latin typeface="Times New Roman" pitchFamily="18" charset="0"/>
                <a:cs typeface="Times New Roman" pitchFamily="18" charset="0"/>
              </a:rPr>
              <a:t>AlN</a:t>
            </a:r>
            <a:r>
              <a:rPr lang="en-US" sz="3200" dirty="0" smtClean="0">
                <a:latin typeface="Times New Roman" pitchFamily="18" charset="0"/>
                <a:cs typeface="Times New Roman" pitchFamily="18" charset="0"/>
              </a:rPr>
              <a:t> deposited on Si(100)</a:t>
            </a:r>
            <a:endParaRPr lang="zh-TW" altLang="en-US" sz="3200" dirty="0" smtClean="0">
              <a:latin typeface="Times New Roman" pitchFamily="18" charset="0"/>
              <a:cs typeface="Times New Roman" pitchFamily="18" charset="0"/>
            </a:endParaRPr>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2225" name="Object 1"/>
          <p:cNvGraphicFramePr>
            <a:graphicFrameLocks noChangeAspect="1"/>
          </p:cNvGraphicFramePr>
          <p:nvPr/>
        </p:nvGraphicFramePr>
        <p:xfrm>
          <a:off x="1714480" y="785794"/>
          <a:ext cx="5330626" cy="4143404"/>
        </p:xfrm>
        <a:graphic>
          <a:graphicData uri="http://schemas.openxmlformats.org/presentationml/2006/ole">
            <mc:AlternateContent xmlns:mc="http://schemas.openxmlformats.org/markup-compatibility/2006">
              <mc:Choice xmlns:v="urn:schemas-microsoft-com:vml" Requires="v">
                <p:oleObj spid="_x0000_s52251" r:id="rId3" imgW="5135880" imgH="4165092" progId="Origin50.Graph">
                  <p:embed/>
                </p:oleObj>
              </mc:Choice>
              <mc:Fallback>
                <p:oleObj r:id="rId3" imgW="5135880" imgH="4165092" progId="Origin50.Grap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480" y="785794"/>
                        <a:ext cx="5330626" cy="41434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文字方塊 4"/>
          <p:cNvSpPr txBox="1"/>
          <p:nvPr/>
        </p:nvSpPr>
        <p:spPr>
          <a:xfrm>
            <a:off x="1357290" y="4143380"/>
            <a:ext cx="7429552" cy="2554545"/>
          </a:xfrm>
          <a:prstGeom prst="rect">
            <a:avLst/>
          </a:prstGeom>
          <a:noFill/>
        </p:spPr>
        <p:txBody>
          <a:bodyPr wrap="square" rtlCol="0">
            <a:spAutoFit/>
          </a:bodyPr>
          <a:lstStyle/>
          <a:p>
            <a:r>
              <a:rPr lang="en-US" sz="3200" dirty="0" smtClean="0">
                <a:latin typeface="Times New Roman" pitchFamily="18" charset="0"/>
                <a:cs typeface="Times New Roman" pitchFamily="18" charset="0"/>
              </a:rPr>
              <a:t>A large number of grains with </a:t>
            </a:r>
            <a:r>
              <a:rPr lang="en-US" sz="3200" dirty="0" err="1" smtClean="0">
                <a:latin typeface="Times New Roman" pitchFamily="18" charset="0"/>
                <a:cs typeface="Times New Roman" pitchFamily="18" charset="0"/>
              </a:rPr>
              <a:t>AlN</a:t>
            </a:r>
            <a:r>
              <a:rPr lang="en-US" sz="3200" dirty="0" smtClean="0">
                <a:latin typeface="Times New Roman" pitchFamily="18" charset="0"/>
                <a:cs typeface="Times New Roman" pitchFamily="18" charset="0"/>
              </a:rPr>
              <a:t>(002) surface normal in parallel to Si(100) surface normal, but small amount of grains of </a:t>
            </a:r>
            <a:r>
              <a:rPr lang="en-US" sz="3200" dirty="0" err="1" smtClean="0">
                <a:latin typeface="Times New Roman" pitchFamily="18" charset="0"/>
                <a:cs typeface="Times New Roman" pitchFamily="18" charset="0"/>
              </a:rPr>
              <a:t>AlN</a:t>
            </a:r>
            <a:r>
              <a:rPr lang="en-US" sz="3200" dirty="0" smtClean="0">
                <a:latin typeface="Times New Roman" pitchFamily="18" charset="0"/>
                <a:cs typeface="Times New Roman" pitchFamily="18" charset="0"/>
              </a:rPr>
              <a:t>(100) and </a:t>
            </a:r>
            <a:r>
              <a:rPr lang="en-US" sz="3200" dirty="0" err="1" smtClean="0">
                <a:latin typeface="Times New Roman" pitchFamily="18" charset="0"/>
                <a:cs typeface="Times New Roman" pitchFamily="18" charset="0"/>
              </a:rPr>
              <a:t>AlN</a:t>
            </a:r>
            <a:r>
              <a:rPr lang="en-US" sz="3200" dirty="0" smtClean="0">
                <a:latin typeface="Times New Roman" pitchFamily="18" charset="0"/>
                <a:cs typeface="Times New Roman" pitchFamily="18" charset="0"/>
              </a:rPr>
              <a:t>(101) are also in parallel to Si(100) surface normal.</a:t>
            </a:r>
            <a:endParaRPr lang="zh-TW" alt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57224" y="214290"/>
            <a:ext cx="4844596"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9-2-2-2 X-ray rocking curve</a:t>
            </a:r>
            <a:endParaRPr lang="zh-TW" altLang="en-US" sz="3200" dirty="0" smtClean="0">
              <a:latin typeface="Times New Roman" pitchFamily="18" charset="0"/>
              <a:cs typeface="Times New Roman" pitchFamily="18" charset="0"/>
            </a:endParaRPr>
          </a:p>
        </p:txBody>
      </p:sp>
      <p:sp>
        <p:nvSpPr>
          <p:cNvPr id="3" name="文字方塊 2"/>
          <p:cNvSpPr txBox="1"/>
          <p:nvPr/>
        </p:nvSpPr>
        <p:spPr>
          <a:xfrm>
            <a:off x="1142976" y="787770"/>
            <a:ext cx="7500958"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X-ray rocking is usually used to characterize the crystal quality of an epitaxial or textured film.</a:t>
            </a:r>
            <a:endParaRPr lang="zh-TW" altLang="en-US" sz="3200" dirty="0" smtClean="0">
              <a:latin typeface="Times New Roman" pitchFamily="18" charset="0"/>
              <a:cs typeface="Times New Roman" pitchFamily="18" charset="0"/>
            </a:endParaRPr>
          </a:p>
        </p:txBody>
      </p:sp>
      <p:sp>
        <p:nvSpPr>
          <p:cNvPr id="4" name="文字方塊 3"/>
          <p:cNvSpPr txBox="1"/>
          <p:nvPr/>
        </p:nvSpPr>
        <p:spPr>
          <a:xfrm>
            <a:off x="1142976" y="2285992"/>
            <a:ext cx="5584349"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At a certain diffraction condition</a:t>
            </a:r>
            <a:endParaRPr lang="zh-TW" altLang="en-US" sz="3200" dirty="0" smtClean="0">
              <a:latin typeface="Times New Roman" pitchFamily="18" charset="0"/>
              <a:cs typeface="Times New Roman" pitchFamily="18" charset="0"/>
            </a:endParaRPr>
          </a:p>
        </p:txBody>
      </p:sp>
      <p:graphicFrame>
        <p:nvGraphicFramePr>
          <p:cNvPr id="54274" name="Object 2"/>
          <p:cNvGraphicFramePr>
            <a:graphicFrameLocks noChangeAspect="1"/>
          </p:cNvGraphicFramePr>
          <p:nvPr/>
        </p:nvGraphicFramePr>
        <p:xfrm>
          <a:off x="1216019" y="2857496"/>
          <a:ext cx="2498725" cy="666750"/>
        </p:xfrm>
        <a:graphic>
          <a:graphicData uri="http://schemas.openxmlformats.org/presentationml/2006/ole">
            <mc:AlternateContent xmlns:mc="http://schemas.openxmlformats.org/markup-compatibility/2006">
              <mc:Choice xmlns:v="urn:schemas-microsoft-com:vml" Requires="v">
                <p:oleObj spid="_x0000_s54300" name="方程式" r:id="rId3" imgW="1002960" imgH="266400" progId="Equation.3">
                  <p:embed/>
                </p:oleObj>
              </mc:Choice>
              <mc:Fallback>
                <p:oleObj name="方程式" r:id="rId3" imgW="1002960" imgH="26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19" y="2857496"/>
                        <a:ext cx="24987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文字方塊 5"/>
          <p:cNvSpPr txBox="1"/>
          <p:nvPr/>
        </p:nvSpPr>
        <p:spPr>
          <a:xfrm>
            <a:off x="1142976" y="3429000"/>
            <a:ext cx="7786742"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the incident and outgoing directions of X-ray are fixed and the sample is rotated by </a:t>
            </a:r>
            <a:r>
              <a:rPr lang="en-US" sz="3200" i="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rPr>
              <a:t>  scan.</a:t>
            </a:r>
            <a:endParaRPr lang="zh-TW" altLang="en-US" sz="3200" dirty="0" smtClean="0">
              <a:latin typeface="Times New Roman" pitchFamily="18" charset="0"/>
              <a:cs typeface="Times New Roman" pitchFamily="18" charset="0"/>
            </a:endParaRPr>
          </a:p>
        </p:txBody>
      </p:sp>
      <p:sp>
        <p:nvSpPr>
          <p:cNvPr id="7" name="文字方塊 6"/>
          <p:cNvSpPr txBox="1"/>
          <p:nvPr/>
        </p:nvSpPr>
        <p:spPr>
          <a:xfrm>
            <a:off x="1145752" y="4987365"/>
            <a:ext cx="6983578" cy="1077218"/>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Careful scan around a specific diffraction</a:t>
            </a:r>
          </a:p>
          <a:p>
            <a:r>
              <a:rPr lang="en-US" altLang="zh-TW" sz="3200" dirty="0" smtClean="0">
                <a:latin typeface="Times New Roman" panose="02020603050405020304" pitchFamily="18" charset="0"/>
                <a:cs typeface="Times New Roman" panose="02020603050405020304" pitchFamily="18" charset="0"/>
              </a:rPr>
              <a:t>peak!</a:t>
            </a:r>
            <a:endParaRPr lang="zh-TW" altLang="en-US" sz="32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srcRect/>
          <a:stretch>
            <a:fillRect/>
          </a:stretch>
        </p:blipFill>
        <p:spPr bwMode="auto">
          <a:xfrm>
            <a:off x="1571604" y="214817"/>
            <a:ext cx="5750093" cy="4000001"/>
          </a:xfrm>
          <a:prstGeom prst="rect">
            <a:avLst/>
          </a:prstGeom>
          <a:noFill/>
          <a:ln w="9525">
            <a:noFill/>
            <a:miter lim="800000"/>
            <a:headEnd/>
            <a:tailEnd/>
          </a:ln>
        </p:spPr>
      </p:pic>
      <p:sp>
        <p:nvSpPr>
          <p:cNvPr id="55297" name="Rectangle 1"/>
          <p:cNvSpPr>
            <a:spLocks noChangeArrowheads="1"/>
          </p:cNvSpPr>
          <p:nvPr/>
        </p:nvSpPr>
        <p:spPr bwMode="auto">
          <a:xfrm>
            <a:off x="428596" y="4089165"/>
            <a:ext cx="8572560" cy="2554545"/>
          </a:xfrm>
          <a:prstGeom prst="rect">
            <a:avLst/>
          </a:prstGeom>
          <a:noFill/>
          <a:ln w="222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en-US" altLang="zh-TW" sz="3200" b="0" i="0" u="none" strike="noStrike" cap="none" normalizeH="0" baseline="0" dirty="0" smtClean="0">
                <a:ln>
                  <a:noFill/>
                </a:ln>
                <a:effectLst/>
                <a:latin typeface="Times New Roman" pitchFamily="18" charset="0"/>
                <a:ea typeface="微軟正黑體" pitchFamily="34" charset="-120"/>
                <a:cs typeface="Times New Roman" pitchFamily="18" charset="0"/>
              </a:rPr>
              <a:t>When the crystal is rotated by </a:t>
            </a:r>
            <a:r>
              <a:rPr kumimoji="1" lang="en-US" altLang="zh-TW" sz="3200" i="1" dirty="0" smtClean="0">
                <a:latin typeface="Times New Roman" pitchFamily="18" charset="0"/>
                <a:ea typeface="微軟正黑體" pitchFamily="34" charset="-120"/>
                <a:cs typeface="Times New Roman" pitchFamily="18" charset="0"/>
              </a:rPr>
              <a:t>d</a:t>
            </a:r>
            <a:r>
              <a:rPr kumimoji="1" lang="en-US" altLang="zh-TW" sz="3200" i="1" dirty="0" smtClean="0">
                <a:latin typeface="Times New Roman" pitchFamily="18" charset="0"/>
                <a:ea typeface="微軟正黑體" pitchFamily="34" charset="-120"/>
                <a:cs typeface="Times New Roman" pitchFamily="18" charset="0"/>
                <a:sym typeface="Symbol"/>
              </a:rPr>
              <a:t></a:t>
            </a:r>
            <a:r>
              <a:rPr kumimoji="1" lang="en-US" altLang="zh-TW" sz="3200" b="0" i="0" u="none" strike="noStrike" cap="none" normalizeH="0" baseline="0" dirty="0" smtClean="0">
                <a:ln>
                  <a:noFill/>
                </a:ln>
                <a:effectLst/>
                <a:latin typeface="Times New Roman" pitchFamily="18" charset="0"/>
                <a:ea typeface="微軟正黑體" pitchFamily="34" charset="-120"/>
                <a:cs typeface="Times New Roman" pitchFamily="18" charset="0"/>
              </a:rPr>
              <a:t>, </a:t>
            </a:r>
            <a:r>
              <a:rPr kumimoji="1" lang="en-US" altLang="zh-TW" sz="3200" b="0" i="0" u="none" strike="noStrike" cap="none" normalizeH="0" baseline="0" dirty="0" smtClean="0">
                <a:ln>
                  <a:noFill/>
                </a:ln>
                <a:solidFill>
                  <a:srgbClr val="FF0000"/>
                </a:solidFill>
                <a:effectLst/>
                <a:latin typeface="Times New Roman" pitchFamily="18" charset="0"/>
                <a:ea typeface="微軟正黑體" pitchFamily="34" charset="-120"/>
                <a:cs typeface="Times New Roman" pitchFamily="18" charset="0"/>
              </a:rPr>
              <a:t>this is equivalent</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3200" b="0" i="0" u="none" strike="noStrike" cap="none" normalizeH="0" baseline="0" dirty="0" smtClean="0">
                <a:ln>
                  <a:noFill/>
                </a:ln>
                <a:solidFill>
                  <a:srgbClr val="FF0000"/>
                </a:solidFill>
                <a:effectLst/>
                <a:latin typeface="Times New Roman" pitchFamily="18" charset="0"/>
                <a:ea typeface="微軟正黑體" pitchFamily="34" charset="-120"/>
                <a:cs typeface="Times New Roman" pitchFamily="18" charset="0"/>
              </a:rPr>
              <a:t>to the detector being moved by the same </a:t>
            </a:r>
            <a:r>
              <a:rPr kumimoji="1" lang="en-US" altLang="zh-TW" sz="3200" b="0" i="1" u="none" strike="noStrike" cap="none" normalizeH="0" baseline="0" dirty="0" smtClean="0">
                <a:ln>
                  <a:noFill/>
                </a:ln>
                <a:solidFill>
                  <a:srgbClr val="FF0000"/>
                </a:solidFill>
                <a:effectLst/>
                <a:latin typeface="Times New Roman" pitchFamily="18" charset="0"/>
                <a:ea typeface="微軟正黑體" pitchFamily="34" charset="-120"/>
                <a:cs typeface="Times New Roman" pitchFamily="18" charset="0"/>
              </a:rPr>
              <a:t>d</a:t>
            </a:r>
            <a:r>
              <a:rPr kumimoji="1" lang="en-US" altLang="zh-TW" sz="3200" b="0" i="1" u="none" strike="noStrike" cap="none" normalizeH="0" baseline="0" dirty="0" smtClean="0">
                <a:ln>
                  <a:noFill/>
                </a:ln>
                <a:solidFill>
                  <a:srgbClr val="FF0000"/>
                </a:solidFill>
                <a:effectLst/>
                <a:latin typeface="Times New Roman" pitchFamily="18" charset="0"/>
                <a:ea typeface="微軟正黑體" pitchFamily="34" charset="-120"/>
                <a:cs typeface="Times New Roman" pitchFamily="18" charset="0"/>
                <a:sym typeface="Symbol"/>
              </a:rPr>
              <a:t></a:t>
            </a:r>
            <a:r>
              <a:rPr kumimoji="1" lang="en-US" altLang="zh-TW" sz="3200" b="0" i="0" u="none" strike="noStrike" cap="none" normalizeH="0" baseline="0" dirty="0" smtClean="0">
                <a:ln>
                  <a:noFill/>
                </a:ln>
                <a:solidFill>
                  <a:srgbClr val="FF0000"/>
                </a:solidFill>
                <a:effectLst/>
                <a:latin typeface="Times New Roman" pitchFamily="18" charset="0"/>
                <a:ea typeface="微軟正黑體" pitchFamily="34" charset="-120"/>
                <a:cs typeface="Times New Roman" pitchFamily="18" charset="0"/>
              </a:rPr>
              <a:t>. (?) </a:t>
            </a:r>
            <a:r>
              <a:rPr kumimoji="1" lang="en-US" altLang="zh-TW" sz="3200" b="0" i="0" u="none" strike="noStrike" cap="none" normalizeH="0" baseline="0" dirty="0" smtClean="0">
                <a:ln>
                  <a:noFill/>
                </a:ln>
                <a:effectLst/>
                <a:latin typeface="Times New Roman" pitchFamily="18" charset="0"/>
                <a:ea typeface="微軟正黑體" pitchFamily="34" charset="-120"/>
                <a:cs typeface="Times New Roman" pitchFamily="18" charset="0"/>
              </a:rPr>
              <a:t>The FWHM of the diffracted peak truly reflects the</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3200" b="0" i="0" u="none" strike="noStrike" cap="none" normalizeH="0" baseline="0" dirty="0" smtClean="0">
                <a:ln>
                  <a:noFill/>
                </a:ln>
                <a:effectLst/>
                <a:latin typeface="Times New Roman" pitchFamily="18" charset="0"/>
                <a:ea typeface="微軟正黑體" pitchFamily="34" charset="-120"/>
                <a:cs typeface="Times New Roman" pitchFamily="18" charset="0"/>
              </a:rPr>
              <a:t>width of each reciprocal lattice point, i.e. the</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3200" b="0" i="0" u="none" strike="noStrike" cap="none" normalizeH="0" baseline="0" dirty="0" smtClean="0">
                <a:ln>
                  <a:noFill/>
                </a:ln>
                <a:effectLst/>
                <a:latin typeface="Times New Roman" pitchFamily="18" charset="0"/>
                <a:ea typeface="微軟正黑體" pitchFamily="34" charset="-120"/>
                <a:cs typeface="Times New Roman" pitchFamily="18" charset="0"/>
              </a:rPr>
              <a:t>shape effect of a crystal. </a:t>
            </a:r>
            <a:r>
              <a:rPr kumimoji="1" lang="en-US" altLang="zh-TW" sz="3200" b="0" i="0" u="none" strike="noStrike" cap="none" normalizeH="0" baseline="0" dirty="0" smtClean="0">
                <a:ln>
                  <a:noFill/>
                </a:ln>
                <a:solidFill>
                  <a:srgbClr val="FF0000"/>
                </a:solidFill>
                <a:effectLst/>
                <a:latin typeface="Times New Roman" pitchFamily="18" charset="0"/>
                <a:ea typeface="微軟正黑體" pitchFamily="34" charset="-120"/>
                <a:cs typeface="Times New Roman" pitchFamily="18" charset="0"/>
              </a:rPr>
              <a:t>(by high resolution!)</a:t>
            </a:r>
            <a:endParaRPr kumimoji="1" lang="en-US" altLang="zh-TW" sz="3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72"/>
          <p:cNvSpPr>
            <a:spLocks noChangeShapeType="1"/>
          </p:cNvSpPr>
          <p:nvPr/>
        </p:nvSpPr>
        <p:spPr bwMode="auto">
          <a:xfrm>
            <a:off x="1828800" y="319719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 name="Line 73"/>
          <p:cNvSpPr>
            <a:spLocks noChangeShapeType="1"/>
          </p:cNvSpPr>
          <p:nvPr/>
        </p:nvSpPr>
        <p:spPr bwMode="auto">
          <a:xfrm>
            <a:off x="1828800" y="334959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 name="Line 74"/>
          <p:cNvSpPr>
            <a:spLocks noChangeShapeType="1"/>
          </p:cNvSpPr>
          <p:nvPr/>
        </p:nvSpPr>
        <p:spPr bwMode="auto">
          <a:xfrm>
            <a:off x="1828800" y="357819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 name="Line 75"/>
          <p:cNvSpPr>
            <a:spLocks noChangeShapeType="1"/>
          </p:cNvSpPr>
          <p:nvPr/>
        </p:nvSpPr>
        <p:spPr bwMode="auto">
          <a:xfrm>
            <a:off x="1828800" y="441639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Oval 76"/>
          <p:cNvSpPr>
            <a:spLocks noChangeArrowheads="1"/>
          </p:cNvSpPr>
          <p:nvPr/>
        </p:nvSpPr>
        <p:spPr bwMode="auto">
          <a:xfrm>
            <a:off x="1905000" y="3120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7" name="Oval 77"/>
          <p:cNvSpPr>
            <a:spLocks noChangeArrowheads="1"/>
          </p:cNvSpPr>
          <p:nvPr/>
        </p:nvSpPr>
        <p:spPr bwMode="auto">
          <a:xfrm>
            <a:off x="2133600" y="3120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8" name="Oval 78"/>
          <p:cNvSpPr>
            <a:spLocks noChangeArrowheads="1"/>
          </p:cNvSpPr>
          <p:nvPr/>
        </p:nvSpPr>
        <p:spPr bwMode="auto">
          <a:xfrm>
            <a:off x="2362200" y="3120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9" name="Oval 79"/>
          <p:cNvSpPr>
            <a:spLocks noChangeArrowheads="1"/>
          </p:cNvSpPr>
          <p:nvPr/>
        </p:nvSpPr>
        <p:spPr bwMode="auto">
          <a:xfrm>
            <a:off x="2590800" y="3120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10" name="Oval 80"/>
          <p:cNvSpPr>
            <a:spLocks noChangeArrowheads="1"/>
          </p:cNvSpPr>
          <p:nvPr/>
        </p:nvSpPr>
        <p:spPr bwMode="auto">
          <a:xfrm>
            <a:off x="2057400" y="32733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11" name="Oval 81"/>
          <p:cNvSpPr>
            <a:spLocks noChangeArrowheads="1"/>
          </p:cNvSpPr>
          <p:nvPr/>
        </p:nvSpPr>
        <p:spPr bwMode="auto">
          <a:xfrm>
            <a:off x="2438400" y="32733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12" name="Oval 82"/>
          <p:cNvSpPr>
            <a:spLocks noChangeArrowheads="1"/>
          </p:cNvSpPr>
          <p:nvPr/>
        </p:nvSpPr>
        <p:spPr bwMode="auto">
          <a:xfrm>
            <a:off x="2057400" y="3501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13" name="Oval 83"/>
          <p:cNvSpPr>
            <a:spLocks noChangeArrowheads="1"/>
          </p:cNvSpPr>
          <p:nvPr/>
        </p:nvSpPr>
        <p:spPr bwMode="auto">
          <a:xfrm>
            <a:off x="2438400" y="3501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14" name="Oval 84"/>
          <p:cNvSpPr>
            <a:spLocks noChangeArrowheads="1"/>
          </p:cNvSpPr>
          <p:nvPr/>
        </p:nvSpPr>
        <p:spPr bwMode="auto">
          <a:xfrm>
            <a:off x="2057400" y="43401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15" name="Oval 85"/>
          <p:cNvSpPr>
            <a:spLocks noChangeArrowheads="1"/>
          </p:cNvSpPr>
          <p:nvPr/>
        </p:nvSpPr>
        <p:spPr bwMode="auto">
          <a:xfrm>
            <a:off x="2438400" y="4340196"/>
            <a:ext cx="152400" cy="152400"/>
          </a:xfrm>
          <a:prstGeom prst="ellipse">
            <a:avLst/>
          </a:prstGeom>
          <a:solidFill>
            <a:schemeClr val="tx1"/>
          </a:solidFill>
          <a:ln w="9525">
            <a:solidFill>
              <a:schemeClr val="tx1"/>
            </a:solidFill>
            <a:round/>
            <a:headEnd/>
            <a:tailEnd/>
          </a:ln>
        </p:spPr>
        <p:txBody>
          <a:bodyPr wrap="none" anchor="ctr"/>
          <a:lstStyle/>
          <a:p>
            <a:endParaRPr lang="zh-TW" altLang="en-US"/>
          </a:p>
        </p:txBody>
      </p:sp>
      <p:sp>
        <p:nvSpPr>
          <p:cNvPr id="16" name="Line 86"/>
          <p:cNvSpPr>
            <a:spLocks noChangeShapeType="1"/>
          </p:cNvSpPr>
          <p:nvPr/>
        </p:nvSpPr>
        <p:spPr bwMode="auto">
          <a:xfrm>
            <a:off x="1520826" y="4035396"/>
            <a:ext cx="917574"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7" name="Text Box 87"/>
          <p:cNvSpPr txBox="1">
            <a:spLocks noChangeArrowheads="1"/>
          </p:cNvSpPr>
          <p:nvPr/>
        </p:nvSpPr>
        <p:spPr bwMode="auto">
          <a:xfrm>
            <a:off x="35496" y="3606076"/>
            <a:ext cx="1433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dirty="0"/>
              <a:t>Excitation</a:t>
            </a:r>
          </a:p>
          <a:p>
            <a:pPr algn="ctr"/>
            <a:r>
              <a:rPr kumimoji="0" lang="en-US" altLang="zh-TW" sz="2400" dirty="0"/>
              <a:t>source</a:t>
            </a:r>
          </a:p>
        </p:txBody>
      </p:sp>
      <p:sp>
        <p:nvSpPr>
          <p:cNvPr id="18" name="Line 88"/>
          <p:cNvSpPr>
            <a:spLocks noChangeShapeType="1"/>
          </p:cNvSpPr>
          <p:nvPr/>
        </p:nvSpPr>
        <p:spPr bwMode="auto">
          <a:xfrm flipV="1">
            <a:off x="2590800" y="2968596"/>
            <a:ext cx="3048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9" name="Oval 89"/>
          <p:cNvSpPr>
            <a:spLocks noChangeArrowheads="1"/>
          </p:cNvSpPr>
          <p:nvPr/>
        </p:nvSpPr>
        <p:spPr bwMode="auto">
          <a:xfrm>
            <a:off x="2819400" y="28161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20" name="Text Box 90"/>
          <p:cNvSpPr txBox="1">
            <a:spLocks noChangeArrowheads="1"/>
          </p:cNvSpPr>
          <p:nvPr/>
        </p:nvSpPr>
        <p:spPr bwMode="auto">
          <a:xfrm>
            <a:off x="2857500" y="413858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i="1"/>
              <a:t>K</a:t>
            </a:r>
          </a:p>
        </p:txBody>
      </p:sp>
      <p:sp>
        <p:nvSpPr>
          <p:cNvPr id="21" name="Text Box 91"/>
          <p:cNvSpPr txBox="1">
            <a:spLocks noChangeArrowheads="1"/>
          </p:cNvSpPr>
          <p:nvPr/>
        </p:nvSpPr>
        <p:spPr bwMode="auto">
          <a:xfrm>
            <a:off x="2844800" y="3300383"/>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i="1"/>
              <a:t>L</a:t>
            </a:r>
            <a:r>
              <a:rPr kumimoji="0" lang="en-US" altLang="zh-TW" sz="2400" i="1" baseline="-25000"/>
              <a:t>1</a:t>
            </a:r>
          </a:p>
        </p:txBody>
      </p:sp>
      <p:sp>
        <p:nvSpPr>
          <p:cNvPr id="22" name="Text Box 92"/>
          <p:cNvSpPr txBox="1">
            <a:spLocks noChangeArrowheads="1"/>
          </p:cNvSpPr>
          <p:nvPr/>
        </p:nvSpPr>
        <p:spPr bwMode="auto">
          <a:xfrm>
            <a:off x="2844800" y="3071783"/>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i="1"/>
              <a:t>L</a:t>
            </a:r>
            <a:r>
              <a:rPr kumimoji="0" lang="en-US" altLang="zh-TW" sz="2400" i="1" baseline="-25000"/>
              <a:t>2</a:t>
            </a:r>
          </a:p>
        </p:txBody>
      </p:sp>
      <p:sp>
        <p:nvSpPr>
          <p:cNvPr id="23" name="Text Box 93"/>
          <p:cNvSpPr txBox="1">
            <a:spLocks noChangeArrowheads="1"/>
          </p:cNvSpPr>
          <p:nvPr/>
        </p:nvSpPr>
        <p:spPr bwMode="auto">
          <a:xfrm>
            <a:off x="2844800" y="2843183"/>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i="1"/>
              <a:t>L</a:t>
            </a:r>
            <a:r>
              <a:rPr kumimoji="0" lang="en-US" altLang="zh-TW" sz="2400" i="1" baseline="-25000"/>
              <a:t>3</a:t>
            </a:r>
          </a:p>
        </p:txBody>
      </p:sp>
      <p:sp>
        <p:nvSpPr>
          <p:cNvPr id="24" name="Line 94"/>
          <p:cNvSpPr>
            <a:spLocks noChangeShapeType="1"/>
          </p:cNvSpPr>
          <p:nvPr/>
        </p:nvSpPr>
        <p:spPr bwMode="auto">
          <a:xfrm>
            <a:off x="3797300" y="319719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 name="Line 95"/>
          <p:cNvSpPr>
            <a:spLocks noChangeShapeType="1"/>
          </p:cNvSpPr>
          <p:nvPr/>
        </p:nvSpPr>
        <p:spPr bwMode="auto">
          <a:xfrm>
            <a:off x="3797300" y="334959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 name="Line 96"/>
          <p:cNvSpPr>
            <a:spLocks noChangeShapeType="1"/>
          </p:cNvSpPr>
          <p:nvPr/>
        </p:nvSpPr>
        <p:spPr bwMode="auto">
          <a:xfrm>
            <a:off x="3797300" y="357819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 name="Line 97"/>
          <p:cNvSpPr>
            <a:spLocks noChangeShapeType="1"/>
          </p:cNvSpPr>
          <p:nvPr/>
        </p:nvSpPr>
        <p:spPr bwMode="auto">
          <a:xfrm>
            <a:off x="3797300" y="441639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8" name="Oval 98"/>
          <p:cNvSpPr>
            <a:spLocks noChangeArrowheads="1"/>
          </p:cNvSpPr>
          <p:nvPr/>
        </p:nvSpPr>
        <p:spPr bwMode="auto">
          <a:xfrm>
            <a:off x="3873500" y="3120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29" name="Oval 99"/>
          <p:cNvSpPr>
            <a:spLocks noChangeArrowheads="1"/>
          </p:cNvSpPr>
          <p:nvPr/>
        </p:nvSpPr>
        <p:spPr bwMode="auto">
          <a:xfrm>
            <a:off x="4102100" y="3120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30" name="Oval 100"/>
          <p:cNvSpPr>
            <a:spLocks noChangeArrowheads="1"/>
          </p:cNvSpPr>
          <p:nvPr/>
        </p:nvSpPr>
        <p:spPr bwMode="auto">
          <a:xfrm>
            <a:off x="4330700" y="3120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31" name="Oval 101"/>
          <p:cNvSpPr>
            <a:spLocks noChangeArrowheads="1"/>
          </p:cNvSpPr>
          <p:nvPr/>
        </p:nvSpPr>
        <p:spPr bwMode="auto">
          <a:xfrm>
            <a:off x="4559300" y="3120996"/>
            <a:ext cx="152400" cy="152400"/>
          </a:xfrm>
          <a:prstGeom prst="ellipse">
            <a:avLst/>
          </a:prstGeom>
          <a:solidFill>
            <a:schemeClr val="tx2"/>
          </a:solidFill>
          <a:ln w="9525">
            <a:solidFill>
              <a:schemeClr val="tx1"/>
            </a:solidFill>
            <a:round/>
            <a:headEnd/>
            <a:tailEnd/>
          </a:ln>
        </p:spPr>
        <p:txBody>
          <a:bodyPr wrap="none" anchor="ctr"/>
          <a:lstStyle/>
          <a:p>
            <a:endParaRPr lang="zh-TW" altLang="en-US"/>
          </a:p>
        </p:txBody>
      </p:sp>
      <p:sp>
        <p:nvSpPr>
          <p:cNvPr id="32" name="Oval 102"/>
          <p:cNvSpPr>
            <a:spLocks noChangeArrowheads="1"/>
          </p:cNvSpPr>
          <p:nvPr/>
        </p:nvSpPr>
        <p:spPr bwMode="auto">
          <a:xfrm>
            <a:off x="4025900" y="32733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33" name="Oval 103"/>
          <p:cNvSpPr>
            <a:spLocks noChangeArrowheads="1"/>
          </p:cNvSpPr>
          <p:nvPr/>
        </p:nvSpPr>
        <p:spPr bwMode="auto">
          <a:xfrm>
            <a:off x="4406900" y="3273396"/>
            <a:ext cx="152400" cy="152400"/>
          </a:xfrm>
          <a:prstGeom prst="ellipse">
            <a:avLst/>
          </a:prstGeom>
          <a:solidFill>
            <a:schemeClr val="tx2"/>
          </a:solidFill>
          <a:ln w="9525">
            <a:solidFill>
              <a:schemeClr val="tx1"/>
            </a:solidFill>
            <a:round/>
            <a:headEnd/>
            <a:tailEnd/>
          </a:ln>
        </p:spPr>
        <p:txBody>
          <a:bodyPr wrap="none" anchor="ctr"/>
          <a:lstStyle/>
          <a:p>
            <a:endParaRPr lang="zh-TW" altLang="en-US"/>
          </a:p>
        </p:txBody>
      </p:sp>
      <p:sp>
        <p:nvSpPr>
          <p:cNvPr id="34" name="Oval 104"/>
          <p:cNvSpPr>
            <a:spLocks noChangeArrowheads="1"/>
          </p:cNvSpPr>
          <p:nvPr/>
        </p:nvSpPr>
        <p:spPr bwMode="auto">
          <a:xfrm>
            <a:off x="4025900" y="3501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35" name="Oval 105"/>
          <p:cNvSpPr>
            <a:spLocks noChangeArrowheads="1"/>
          </p:cNvSpPr>
          <p:nvPr/>
        </p:nvSpPr>
        <p:spPr bwMode="auto">
          <a:xfrm>
            <a:off x="4406900" y="3501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36" name="Oval 106"/>
          <p:cNvSpPr>
            <a:spLocks noChangeArrowheads="1"/>
          </p:cNvSpPr>
          <p:nvPr/>
        </p:nvSpPr>
        <p:spPr bwMode="auto">
          <a:xfrm>
            <a:off x="4025900" y="43401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37" name="Oval 107"/>
          <p:cNvSpPr>
            <a:spLocks noChangeArrowheads="1"/>
          </p:cNvSpPr>
          <p:nvPr/>
        </p:nvSpPr>
        <p:spPr bwMode="auto">
          <a:xfrm>
            <a:off x="4559300" y="43401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38" name="Text Box 108"/>
          <p:cNvSpPr txBox="1">
            <a:spLocks noChangeArrowheads="1"/>
          </p:cNvSpPr>
          <p:nvPr/>
        </p:nvSpPr>
        <p:spPr bwMode="auto">
          <a:xfrm>
            <a:off x="4826000" y="413858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i="1"/>
              <a:t>K</a:t>
            </a:r>
          </a:p>
        </p:txBody>
      </p:sp>
      <p:sp>
        <p:nvSpPr>
          <p:cNvPr id="39" name="Text Box 109"/>
          <p:cNvSpPr txBox="1">
            <a:spLocks noChangeArrowheads="1"/>
          </p:cNvSpPr>
          <p:nvPr/>
        </p:nvSpPr>
        <p:spPr bwMode="auto">
          <a:xfrm>
            <a:off x="4813300" y="3300383"/>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i="1"/>
              <a:t>L</a:t>
            </a:r>
            <a:r>
              <a:rPr kumimoji="0" lang="en-US" altLang="zh-TW" sz="2400" i="1" baseline="-25000"/>
              <a:t>1</a:t>
            </a:r>
          </a:p>
        </p:txBody>
      </p:sp>
      <p:sp>
        <p:nvSpPr>
          <p:cNvPr id="40" name="Text Box 110"/>
          <p:cNvSpPr txBox="1">
            <a:spLocks noChangeArrowheads="1"/>
          </p:cNvSpPr>
          <p:nvPr/>
        </p:nvSpPr>
        <p:spPr bwMode="auto">
          <a:xfrm>
            <a:off x="4813300" y="3071783"/>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i="1"/>
              <a:t>L</a:t>
            </a:r>
            <a:r>
              <a:rPr kumimoji="0" lang="en-US" altLang="zh-TW" sz="2400" i="1" baseline="-25000"/>
              <a:t>2</a:t>
            </a:r>
          </a:p>
        </p:txBody>
      </p:sp>
      <p:sp>
        <p:nvSpPr>
          <p:cNvPr id="41" name="Text Box 111"/>
          <p:cNvSpPr txBox="1">
            <a:spLocks noChangeArrowheads="1"/>
          </p:cNvSpPr>
          <p:nvPr/>
        </p:nvSpPr>
        <p:spPr bwMode="auto">
          <a:xfrm>
            <a:off x="4813300" y="2843183"/>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i="1"/>
              <a:t>L</a:t>
            </a:r>
            <a:r>
              <a:rPr kumimoji="0" lang="en-US" altLang="zh-TW" sz="2400" i="1" baseline="-25000"/>
              <a:t>3</a:t>
            </a:r>
          </a:p>
        </p:txBody>
      </p:sp>
      <p:sp>
        <p:nvSpPr>
          <p:cNvPr id="42" name="Line 112"/>
          <p:cNvSpPr>
            <a:spLocks noChangeShapeType="1"/>
          </p:cNvSpPr>
          <p:nvPr/>
        </p:nvSpPr>
        <p:spPr bwMode="auto">
          <a:xfrm>
            <a:off x="4635500" y="3273396"/>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3" name="Freeform 113"/>
          <p:cNvSpPr>
            <a:spLocks/>
          </p:cNvSpPr>
          <p:nvPr/>
        </p:nvSpPr>
        <p:spPr bwMode="auto">
          <a:xfrm>
            <a:off x="5018310" y="3878804"/>
            <a:ext cx="708025" cy="152400"/>
          </a:xfrm>
          <a:custGeom>
            <a:avLst/>
            <a:gdLst>
              <a:gd name="T0" fmla="*/ 0 w 801"/>
              <a:gd name="T1" fmla="*/ 152400 h 102"/>
              <a:gd name="T2" fmla="*/ 33589 w 801"/>
              <a:gd name="T3" fmla="*/ 52294 h 102"/>
              <a:gd name="T4" fmla="*/ 54803 w 801"/>
              <a:gd name="T5" fmla="*/ 23906 h 102"/>
              <a:gd name="T6" fmla="*/ 92812 w 801"/>
              <a:gd name="T7" fmla="*/ 38847 h 102"/>
              <a:gd name="T8" fmla="*/ 135241 w 801"/>
              <a:gd name="T9" fmla="*/ 110565 h 102"/>
              <a:gd name="T10" fmla="*/ 165294 w 801"/>
              <a:gd name="T11" fmla="*/ 152400 h 102"/>
              <a:gd name="T12" fmla="*/ 212142 w 801"/>
              <a:gd name="T13" fmla="*/ 103094 h 102"/>
              <a:gd name="T14" fmla="*/ 275785 w 801"/>
              <a:gd name="T15" fmla="*/ 8965 h 102"/>
              <a:gd name="T16" fmla="*/ 339428 w 801"/>
              <a:gd name="T17" fmla="*/ 116541 h 102"/>
              <a:gd name="T18" fmla="*/ 394231 w 801"/>
              <a:gd name="T19" fmla="*/ 124012 h 102"/>
              <a:gd name="T20" fmla="*/ 427820 w 801"/>
              <a:gd name="T21" fmla="*/ 44824 h 102"/>
              <a:gd name="T22" fmla="*/ 462294 w 801"/>
              <a:gd name="T23" fmla="*/ 2988 h 102"/>
              <a:gd name="T24" fmla="*/ 495883 w 801"/>
              <a:gd name="T25" fmla="*/ 8965 h 102"/>
              <a:gd name="T26" fmla="*/ 563945 w 801"/>
              <a:gd name="T27" fmla="*/ 88153 h 102"/>
              <a:gd name="T28" fmla="*/ 708025 w 801"/>
              <a:gd name="T29" fmla="*/ 88153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1"/>
              <a:gd name="T46" fmla="*/ 0 h 102"/>
              <a:gd name="T47" fmla="*/ 801 w 801"/>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1" h="102">
                <a:moveTo>
                  <a:pt x="0" y="102"/>
                </a:moveTo>
                <a:cubicBezTo>
                  <a:pt x="6" y="66"/>
                  <a:pt x="13" y="60"/>
                  <a:pt x="38" y="35"/>
                </a:cubicBezTo>
                <a:cubicBezTo>
                  <a:pt x="59" y="14"/>
                  <a:pt x="36" y="25"/>
                  <a:pt x="62" y="16"/>
                </a:cubicBezTo>
                <a:cubicBezTo>
                  <a:pt x="76" y="19"/>
                  <a:pt x="91" y="21"/>
                  <a:pt x="105" y="26"/>
                </a:cubicBezTo>
                <a:cubicBezTo>
                  <a:pt x="127" y="33"/>
                  <a:pt x="135" y="61"/>
                  <a:pt x="153" y="74"/>
                </a:cubicBezTo>
                <a:cubicBezTo>
                  <a:pt x="160" y="93"/>
                  <a:pt x="168" y="97"/>
                  <a:pt x="187" y="102"/>
                </a:cubicBezTo>
                <a:cubicBezTo>
                  <a:pt x="219" y="98"/>
                  <a:pt x="222" y="94"/>
                  <a:pt x="240" y="69"/>
                </a:cubicBezTo>
                <a:cubicBezTo>
                  <a:pt x="251" y="27"/>
                  <a:pt x="270" y="16"/>
                  <a:pt x="312" y="6"/>
                </a:cubicBezTo>
                <a:cubicBezTo>
                  <a:pt x="347" y="19"/>
                  <a:pt x="347" y="68"/>
                  <a:pt x="384" y="78"/>
                </a:cubicBezTo>
                <a:cubicBezTo>
                  <a:pt x="410" y="97"/>
                  <a:pt x="411" y="93"/>
                  <a:pt x="446" y="83"/>
                </a:cubicBezTo>
                <a:cubicBezTo>
                  <a:pt x="464" y="65"/>
                  <a:pt x="463" y="45"/>
                  <a:pt x="484" y="30"/>
                </a:cubicBezTo>
                <a:cubicBezTo>
                  <a:pt x="492" y="9"/>
                  <a:pt x="501" y="7"/>
                  <a:pt x="523" y="2"/>
                </a:cubicBezTo>
                <a:cubicBezTo>
                  <a:pt x="536" y="3"/>
                  <a:pt x="550" y="0"/>
                  <a:pt x="561" y="6"/>
                </a:cubicBezTo>
                <a:cubicBezTo>
                  <a:pt x="591" y="22"/>
                  <a:pt x="599" y="58"/>
                  <a:pt x="638" y="59"/>
                </a:cubicBezTo>
                <a:cubicBezTo>
                  <a:pt x="692" y="61"/>
                  <a:pt x="747" y="59"/>
                  <a:pt x="801" y="59"/>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4" name="Text Box 114"/>
          <p:cNvSpPr txBox="1">
            <a:spLocks noChangeArrowheads="1"/>
          </p:cNvSpPr>
          <p:nvPr/>
        </p:nvSpPr>
        <p:spPr bwMode="auto">
          <a:xfrm>
            <a:off x="5018088" y="2131983"/>
            <a:ext cx="19923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a:t>Characteristics</a:t>
            </a:r>
          </a:p>
          <a:p>
            <a:pPr algn="ctr"/>
            <a:r>
              <a:rPr kumimoji="0" lang="en-US" altLang="zh-TW" sz="2400"/>
              <a:t>X-Ray photon</a:t>
            </a:r>
          </a:p>
        </p:txBody>
      </p:sp>
      <p:sp>
        <p:nvSpPr>
          <p:cNvPr id="45" name="Line 115"/>
          <p:cNvSpPr>
            <a:spLocks noChangeShapeType="1"/>
          </p:cNvSpPr>
          <p:nvPr/>
        </p:nvSpPr>
        <p:spPr bwMode="auto">
          <a:xfrm>
            <a:off x="6911975" y="319719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 name="Line 116"/>
          <p:cNvSpPr>
            <a:spLocks noChangeShapeType="1"/>
          </p:cNvSpPr>
          <p:nvPr/>
        </p:nvSpPr>
        <p:spPr bwMode="auto">
          <a:xfrm>
            <a:off x="6911975" y="334959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 name="Line 117"/>
          <p:cNvSpPr>
            <a:spLocks noChangeShapeType="1"/>
          </p:cNvSpPr>
          <p:nvPr/>
        </p:nvSpPr>
        <p:spPr bwMode="auto">
          <a:xfrm>
            <a:off x="6911975" y="357819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8" name="Line 118"/>
          <p:cNvSpPr>
            <a:spLocks noChangeShapeType="1"/>
          </p:cNvSpPr>
          <p:nvPr/>
        </p:nvSpPr>
        <p:spPr bwMode="auto">
          <a:xfrm>
            <a:off x="6911975" y="441639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 name="Oval 119"/>
          <p:cNvSpPr>
            <a:spLocks noChangeArrowheads="1"/>
          </p:cNvSpPr>
          <p:nvPr/>
        </p:nvSpPr>
        <p:spPr bwMode="auto">
          <a:xfrm>
            <a:off x="6988175" y="3120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50" name="Oval 120"/>
          <p:cNvSpPr>
            <a:spLocks noChangeArrowheads="1"/>
          </p:cNvSpPr>
          <p:nvPr/>
        </p:nvSpPr>
        <p:spPr bwMode="auto">
          <a:xfrm>
            <a:off x="7216775" y="3120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51" name="Oval 121"/>
          <p:cNvSpPr>
            <a:spLocks noChangeArrowheads="1"/>
          </p:cNvSpPr>
          <p:nvPr/>
        </p:nvSpPr>
        <p:spPr bwMode="auto">
          <a:xfrm>
            <a:off x="7445375" y="3120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52" name="Oval 122"/>
          <p:cNvSpPr>
            <a:spLocks noChangeArrowheads="1"/>
          </p:cNvSpPr>
          <p:nvPr/>
        </p:nvSpPr>
        <p:spPr bwMode="auto">
          <a:xfrm>
            <a:off x="7673975" y="3120996"/>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53" name="Oval 123"/>
          <p:cNvSpPr>
            <a:spLocks noChangeArrowheads="1"/>
          </p:cNvSpPr>
          <p:nvPr/>
        </p:nvSpPr>
        <p:spPr bwMode="auto">
          <a:xfrm>
            <a:off x="7140575" y="32733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54" name="Oval 124"/>
          <p:cNvSpPr>
            <a:spLocks noChangeArrowheads="1"/>
          </p:cNvSpPr>
          <p:nvPr/>
        </p:nvSpPr>
        <p:spPr bwMode="auto">
          <a:xfrm>
            <a:off x="7521575" y="3273396"/>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55" name="Oval 125"/>
          <p:cNvSpPr>
            <a:spLocks noChangeArrowheads="1"/>
          </p:cNvSpPr>
          <p:nvPr/>
        </p:nvSpPr>
        <p:spPr bwMode="auto">
          <a:xfrm>
            <a:off x="7140575" y="3501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56" name="Oval 126"/>
          <p:cNvSpPr>
            <a:spLocks noChangeArrowheads="1"/>
          </p:cNvSpPr>
          <p:nvPr/>
        </p:nvSpPr>
        <p:spPr bwMode="auto">
          <a:xfrm>
            <a:off x="7521575" y="35019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57" name="Oval 127"/>
          <p:cNvSpPr>
            <a:spLocks noChangeArrowheads="1"/>
          </p:cNvSpPr>
          <p:nvPr/>
        </p:nvSpPr>
        <p:spPr bwMode="auto">
          <a:xfrm>
            <a:off x="7140575" y="43401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58" name="Oval 128"/>
          <p:cNvSpPr>
            <a:spLocks noChangeArrowheads="1"/>
          </p:cNvSpPr>
          <p:nvPr/>
        </p:nvSpPr>
        <p:spPr bwMode="auto">
          <a:xfrm>
            <a:off x="7673975" y="43401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59" name="Text Box 129"/>
          <p:cNvSpPr txBox="1">
            <a:spLocks noChangeArrowheads="1"/>
          </p:cNvSpPr>
          <p:nvPr/>
        </p:nvSpPr>
        <p:spPr bwMode="auto">
          <a:xfrm>
            <a:off x="7966075" y="413858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a:t>k</a:t>
            </a:r>
          </a:p>
        </p:txBody>
      </p:sp>
      <p:sp>
        <p:nvSpPr>
          <p:cNvPr id="60" name="Text Box 130"/>
          <p:cNvSpPr txBox="1">
            <a:spLocks noChangeArrowheads="1"/>
          </p:cNvSpPr>
          <p:nvPr/>
        </p:nvSpPr>
        <p:spPr bwMode="auto">
          <a:xfrm>
            <a:off x="7927975" y="3300383"/>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i="1"/>
              <a:t>L</a:t>
            </a:r>
            <a:r>
              <a:rPr kumimoji="0" lang="en-US" altLang="zh-TW" sz="2400" i="1" baseline="-25000"/>
              <a:t>1</a:t>
            </a:r>
          </a:p>
        </p:txBody>
      </p:sp>
      <p:sp>
        <p:nvSpPr>
          <p:cNvPr id="61" name="Text Box 131"/>
          <p:cNvSpPr txBox="1">
            <a:spLocks noChangeArrowheads="1"/>
          </p:cNvSpPr>
          <p:nvPr/>
        </p:nvSpPr>
        <p:spPr bwMode="auto">
          <a:xfrm>
            <a:off x="7927975" y="3071783"/>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i="1"/>
              <a:t>L</a:t>
            </a:r>
            <a:r>
              <a:rPr kumimoji="0" lang="en-US" altLang="zh-TW" sz="2400" i="1" baseline="-25000"/>
              <a:t>2</a:t>
            </a:r>
          </a:p>
        </p:txBody>
      </p:sp>
      <p:sp>
        <p:nvSpPr>
          <p:cNvPr id="62" name="Text Box 132"/>
          <p:cNvSpPr txBox="1">
            <a:spLocks noChangeArrowheads="1"/>
          </p:cNvSpPr>
          <p:nvPr/>
        </p:nvSpPr>
        <p:spPr bwMode="auto">
          <a:xfrm>
            <a:off x="7927975" y="2843183"/>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i="1"/>
              <a:t>L</a:t>
            </a:r>
            <a:r>
              <a:rPr kumimoji="0" lang="en-US" altLang="zh-TW" sz="2400" i="1" baseline="-25000"/>
              <a:t>3</a:t>
            </a:r>
          </a:p>
        </p:txBody>
      </p:sp>
      <p:sp>
        <p:nvSpPr>
          <p:cNvPr id="63" name="Line 133"/>
          <p:cNvSpPr>
            <a:spLocks noChangeShapeType="1"/>
          </p:cNvSpPr>
          <p:nvPr/>
        </p:nvSpPr>
        <p:spPr bwMode="auto">
          <a:xfrm>
            <a:off x="7750175" y="3273396"/>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4" name="Line 134"/>
          <p:cNvSpPr>
            <a:spLocks noChangeShapeType="1"/>
          </p:cNvSpPr>
          <p:nvPr/>
        </p:nvSpPr>
        <p:spPr bwMode="auto">
          <a:xfrm flipV="1">
            <a:off x="7620000" y="2892396"/>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5" name="Oval 135"/>
          <p:cNvSpPr>
            <a:spLocks noChangeArrowheads="1"/>
          </p:cNvSpPr>
          <p:nvPr/>
        </p:nvSpPr>
        <p:spPr bwMode="auto">
          <a:xfrm>
            <a:off x="7543800" y="2663796"/>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66" name="Text Box 136"/>
          <p:cNvSpPr txBox="1">
            <a:spLocks noChangeArrowheads="1"/>
          </p:cNvSpPr>
          <p:nvPr/>
        </p:nvSpPr>
        <p:spPr bwMode="auto">
          <a:xfrm>
            <a:off x="7615238" y="2090708"/>
            <a:ext cx="11636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a:t>Auger</a:t>
            </a:r>
          </a:p>
          <a:p>
            <a:pPr algn="ctr"/>
            <a:r>
              <a:rPr kumimoji="0" lang="en-US" altLang="zh-TW" sz="2400"/>
              <a:t>electron</a:t>
            </a:r>
          </a:p>
        </p:txBody>
      </p:sp>
      <p:sp>
        <p:nvSpPr>
          <p:cNvPr id="67" name="Text Box 137"/>
          <p:cNvSpPr txBox="1">
            <a:spLocks noChangeArrowheads="1"/>
          </p:cNvSpPr>
          <p:nvPr/>
        </p:nvSpPr>
        <p:spPr bwMode="auto">
          <a:xfrm>
            <a:off x="5454873" y="3966116"/>
            <a:ext cx="1349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a:t>Radiative</a:t>
            </a:r>
          </a:p>
          <a:p>
            <a:pPr algn="ctr"/>
            <a:r>
              <a:rPr kumimoji="0" lang="en-US" altLang="zh-TW" sz="2400"/>
              <a:t>transition</a:t>
            </a:r>
          </a:p>
        </p:txBody>
      </p:sp>
      <p:sp>
        <p:nvSpPr>
          <p:cNvPr id="68" name="Text Box 138"/>
          <p:cNvSpPr txBox="1">
            <a:spLocks noChangeArrowheads="1"/>
          </p:cNvSpPr>
          <p:nvPr/>
        </p:nvSpPr>
        <p:spPr bwMode="auto">
          <a:xfrm>
            <a:off x="6804025" y="1412846"/>
            <a:ext cx="17732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a:t>Nonradiative</a:t>
            </a:r>
          </a:p>
          <a:p>
            <a:pPr algn="ctr"/>
            <a:r>
              <a:rPr kumimoji="0" lang="en-US" altLang="zh-TW" sz="2400"/>
              <a:t>transition</a:t>
            </a:r>
          </a:p>
        </p:txBody>
      </p:sp>
      <p:sp>
        <p:nvSpPr>
          <p:cNvPr id="69" name="Line 140"/>
          <p:cNvSpPr>
            <a:spLocks noChangeShapeType="1"/>
          </p:cNvSpPr>
          <p:nvPr/>
        </p:nvSpPr>
        <p:spPr bwMode="auto">
          <a:xfrm>
            <a:off x="1835150" y="2368521"/>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0" name="Oval 141"/>
          <p:cNvSpPr>
            <a:spLocks noChangeArrowheads="1"/>
          </p:cNvSpPr>
          <p:nvPr/>
        </p:nvSpPr>
        <p:spPr bwMode="auto">
          <a:xfrm>
            <a:off x="2063750" y="2292321"/>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71" name="Oval 142"/>
          <p:cNvSpPr>
            <a:spLocks noChangeArrowheads="1"/>
          </p:cNvSpPr>
          <p:nvPr/>
        </p:nvSpPr>
        <p:spPr bwMode="auto">
          <a:xfrm>
            <a:off x="2444750" y="2292321"/>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72" name="Text Box 143"/>
          <p:cNvSpPr txBox="1">
            <a:spLocks noChangeArrowheads="1"/>
          </p:cNvSpPr>
          <p:nvPr/>
        </p:nvSpPr>
        <p:spPr bwMode="auto">
          <a:xfrm>
            <a:off x="3146425" y="1849408"/>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a:r>
              <a:rPr kumimoji="0" lang="en-US" altLang="zh-TW" sz="2400" i="1"/>
              <a:t>M</a:t>
            </a:r>
            <a:endParaRPr kumimoji="0" lang="en-US" altLang="zh-TW" sz="2400" i="1" baseline="-25000"/>
          </a:p>
        </p:txBody>
      </p:sp>
      <p:sp>
        <p:nvSpPr>
          <p:cNvPr id="73" name="Line 144"/>
          <p:cNvSpPr>
            <a:spLocks noChangeShapeType="1"/>
          </p:cNvSpPr>
          <p:nvPr/>
        </p:nvSpPr>
        <p:spPr bwMode="auto">
          <a:xfrm>
            <a:off x="1835150" y="216214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4" name="Line 145"/>
          <p:cNvSpPr>
            <a:spLocks noChangeShapeType="1"/>
          </p:cNvSpPr>
          <p:nvPr/>
        </p:nvSpPr>
        <p:spPr bwMode="auto">
          <a:xfrm>
            <a:off x="1835150" y="209070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5" name="Line 146"/>
          <p:cNvSpPr>
            <a:spLocks noChangeShapeType="1"/>
          </p:cNvSpPr>
          <p:nvPr/>
        </p:nvSpPr>
        <p:spPr bwMode="auto">
          <a:xfrm>
            <a:off x="1835150" y="201768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6" name="Line 147"/>
          <p:cNvSpPr>
            <a:spLocks noChangeShapeType="1"/>
          </p:cNvSpPr>
          <p:nvPr/>
        </p:nvSpPr>
        <p:spPr bwMode="auto">
          <a:xfrm>
            <a:off x="1835150" y="194624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7" name="Text Box 149"/>
          <p:cNvSpPr txBox="1">
            <a:spLocks noChangeArrowheads="1"/>
          </p:cNvSpPr>
          <p:nvPr/>
        </p:nvSpPr>
        <p:spPr bwMode="auto">
          <a:xfrm>
            <a:off x="2843213" y="1858933"/>
            <a:ext cx="35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a:t>}</a:t>
            </a:r>
          </a:p>
        </p:txBody>
      </p:sp>
      <p:sp>
        <p:nvSpPr>
          <p:cNvPr id="78" name="Line 150"/>
          <p:cNvSpPr>
            <a:spLocks noChangeShapeType="1"/>
          </p:cNvSpPr>
          <p:nvPr/>
        </p:nvSpPr>
        <p:spPr bwMode="auto">
          <a:xfrm>
            <a:off x="3779838" y="2374871"/>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9" name="Oval 151"/>
          <p:cNvSpPr>
            <a:spLocks noChangeArrowheads="1"/>
          </p:cNvSpPr>
          <p:nvPr/>
        </p:nvSpPr>
        <p:spPr bwMode="auto">
          <a:xfrm>
            <a:off x="4008438" y="2298671"/>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80" name="Oval 152"/>
          <p:cNvSpPr>
            <a:spLocks noChangeArrowheads="1"/>
          </p:cNvSpPr>
          <p:nvPr/>
        </p:nvSpPr>
        <p:spPr bwMode="auto">
          <a:xfrm>
            <a:off x="4389438" y="2298671"/>
            <a:ext cx="152400" cy="152400"/>
          </a:xfrm>
          <a:prstGeom prst="ellipse">
            <a:avLst/>
          </a:prstGeom>
          <a:solidFill>
            <a:schemeClr val="bg2"/>
          </a:solidFill>
          <a:ln w="9525">
            <a:solidFill>
              <a:schemeClr val="tx1"/>
            </a:solidFill>
            <a:round/>
            <a:headEnd/>
            <a:tailEnd/>
          </a:ln>
        </p:spPr>
        <p:txBody>
          <a:bodyPr wrap="none" anchor="ctr"/>
          <a:lstStyle/>
          <a:p>
            <a:endParaRPr lang="zh-TW" altLang="en-US"/>
          </a:p>
        </p:txBody>
      </p:sp>
      <p:sp>
        <p:nvSpPr>
          <p:cNvPr id="81" name="Line 154"/>
          <p:cNvSpPr>
            <a:spLocks noChangeShapeType="1"/>
          </p:cNvSpPr>
          <p:nvPr/>
        </p:nvSpPr>
        <p:spPr bwMode="auto">
          <a:xfrm>
            <a:off x="3779838" y="216849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2" name="Line 155"/>
          <p:cNvSpPr>
            <a:spLocks noChangeShapeType="1"/>
          </p:cNvSpPr>
          <p:nvPr/>
        </p:nvSpPr>
        <p:spPr bwMode="auto">
          <a:xfrm>
            <a:off x="3779838" y="209705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3" name="Line 156"/>
          <p:cNvSpPr>
            <a:spLocks noChangeShapeType="1"/>
          </p:cNvSpPr>
          <p:nvPr/>
        </p:nvSpPr>
        <p:spPr bwMode="auto">
          <a:xfrm>
            <a:off x="3779838" y="202403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4" name="Line 157"/>
          <p:cNvSpPr>
            <a:spLocks noChangeShapeType="1"/>
          </p:cNvSpPr>
          <p:nvPr/>
        </p:nvSpPr>
        <p:spPr bwMode="auto">
          <a:xfrm>
            <a:off x="3779838" y="1952596"/>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5" name="Text Box 159"/>
          <p:cNvSpPr txBox="1">
            <a:spLocks noChangeArrowheads="1"/>
          </p:cNvSpPr>
          <p:nvPr/>
        </p:nvSpPr>
        <p:spPr bwMode="auto">
          <a:xfrm>
            <a:off x="3492500" y="1858933"/>
            <a:ext cx="35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a:t>{</a:t>
            </a:r>
          </a:p>
        </p:txBody>
      </p:sp>
      <p:sp>
        <p:nvSpPr>
          <p:cNvPr id="86" name="Line 160"/>
          <p:cNvSpPr>
            <a:spLocks noChangeShapeType="1"/>
          </p:cNvSpPr>
          <p:nvPr/>
        </p:nvSpPr>
        <p:spPr bwMode="auto">
          <a:xfrm>
            <a:off x="4500563" y="3386108"/>
            <a:ext cx="0"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7" name="Line 161"/>
          <p:cNvSpPr>
            <a:spLocks noChangeShapeType="1"/>
          </p:cNvSpPr>
          <p:nvPr/>
        </p:nvSpPr>
        <p:spPr bwMode="auto">
          <a:xfrm>
            <a:off x="3851275" y="2162146"/>
            <a:ext cx="0" cy="2232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8" name="Text Box 162"/>
          <p:cNvSpPr txBox="1">
            <a:spLocks noChangeArrowheads="1"/>
          </p:cNvSpPr>
          <p:nvPr/>
        </p:nvSpPr>
        <p:spPr bwMode="auto">
          <a:xfrm>
            <a:off x="3298825" y="3846483"/>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000" i="1"/>
              <a:t>K</a:t>
            </a:r>
            <a:r>
              <a:rPr lang="en-US" altLang="zh-TW" sz="2000" i="1" baseline="-25000">
                <a:sym typeface="Symbol" pitchFamily="18" charset="2"/>
              </a:rPr>
              <a:t></a:t>
            </a:r>
          </a:p>
        </p:txBody>
      </p:sp>
      <p:sp>
        <p:nvSpPr>
          <p:cNvPr id="89" name="Text Box 163"/>
          <p:cNvSpPr txBox="1">
            <a:spLocks noChangeArrowheads="1"/>
          </p:cNvSpPr>
          <p:nvPr/>
        </p:nvSpPr>
        <p:spPr bwMode="auto">
          <a:xfrm>
            <a:off x="3948113" y="3846483"/>
            <a:ext cx="541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000" i="1" dirty="0"/>
              <a:t>K</a:t>
            </a:r>
            <a:r>
              <a:rPr lang="en-US" altLang="zh-TW" sz="2000" i="1" baseline="-25000" dirty="0">
                <a:sym typeface="Symbol" pitchFamily="18" charset="2"/>
              </a:rPr>
              <a:t></a:t>
            </a:r>
            <a:r>
              <a:rPr lang="en-US" altLang="zh-TW" sz="2000" baseline="-25000" dirty="0">
                <a:sym typeface="Symbol" pitchFamily="18" charset="2"/>
              </a:rPr>
              <a:t>2</a:t>
            </a:r>
          </a:p>
        </p:txBody>
      </p:sp>
      <p:sp>
        <p:nvSpPr>
          <p:cNvPr id="90" name="Text Box 164"/>
          <p:cNvSpPr txBox="1">
            <a:spLocks noChangeArrowheads="1"/>
          </p:cNvSpPr>
          <p:nvPr/>
        </p:nvSpPr>
        <p:spPr bwMode="auto">
          <a:xfrm>
            <a:off x="4606925" y="3854421"/>
            <a:ext cx="541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000" i="1"/>
              <a:t>K</a:t>
            </a:r>
            <a:r>
              <a:rPr lang="en-US" altLang="zh-TW" sz="2000" i="1" baseline="-25000">
                <a:sym typeface="Symbol" pitchFamily="18" charset="2"/>
              </a:rPr>
              <a:t></a:t>
            </a:r>
            <a:r>
              <a:rPr lang="en-US" altLang="zh-TW" sz="2000" baseline="-25000">
                <a:sym typeface="Symbol" pitchFamily="18" charset="2"/>
              </a:rPr>
              <a:t>1</a:t>
            </a:r>
          </a:p>
        </p:txBody>
      </p:sp>
      <p:sp>
        <p:nvSpPr>
          <p:cNvPr id="91" name="文字方塊 90"/>
          <p:cNvSpPr txBox="1"/>
          <p:nvPr/>
        </p:nvSpPr>
        <p:spPr>
          <a:xfrm>
            <a:off x="1187624" y="4140369"/>
            <a:ext cx="617477"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1S</a:t>
            </a:r>
            <a:endParaRPr lang="zh-TW" altLang="en-US" sz="3200" dirty="0" smtClean="0">
              <a:latin typeface="Times New Roman" panose="02020603050405020304" pitchFamily="18" charset="0"/>
              <a:cs typeface="Times New Roman" panose="02020603050405020304" pitchFamily="18" charset="0"/>
            </a:endParaRPr>
          </a:p>
        </p:txBody>
      </p:sp>
      <p:sp>
        <p:nvSpPr>
          <p:cNvPr id="92" name="文字方塊 91"/>
          <p:cNvSpPr txBox="1"/>
          <p:nvPr/>
        </p:nvSpPr>
        <p:spPr>
          <a:xfrm>
            <a:off x="1218219" y="3276273"/>
            <a:ext cx="617477"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2S</a:t>
            </a:r>
            <a:endParaRPr lang="zh-TW" altLang="en-US" sz="3200" dirty="0" smtClean="0">
              <a:latin typeface="Times New Roman" panose="02020603050405020304" pitchFamily="18" charset="0"/>
              <a:cs typeface="Times New Roman" panose="02020603050405020304" pitchFamily="18" charset="0"/>
            </a:endParaRPr>
          </a:p>
        </p:txBody>
      </p:sp>
      <p:sp>
        <p:nvSpPr>
          <p:cNvPr id="93" name="文字方塊 92"/>
          <p:cNvSpPr txBox="1"/>
          <p:nvPr/>
        </p:nvSpPr>
        <p:spPr>
          <a:xfrm>
            <a:off x="1187624" y="2907522"/>
            <a:ext cx="617477"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2P</a:t>
            </a:r>
            <a:endParaRPr lang="zh-TW" altLang="en-US" sz="3200" dirty="0" smtClean="0">
              <a:latin typeface="Times New Roman" panose="02020603050405020304" pitchFamily="18" charset="0"/>
              <a:cs typeface="Times New Roman" panose="02020603050405020304" pitchFamily="18" charset="0"/>
            </a:endParaRPr>
          </a:p>
        </p:txBody>
      </p:sp>
      <p:sp>
        <p:nvSpPr>
          <p:cNvPr id="94" name="文字方塊 93"/>
          <p:cNvSpPr txBox="1"/>
          <p:nvPr/>
        </p:nvSpPr>
        <p:spPr>
          <a:xfrm>
            <a:off x="1187624" y="2115434"/>
            <a:ext cx="617477"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3S</a:t>
            </a:r>
            <a:endParaRPr lang="zh-TW" altLang="en-US" sz="3200" dirty="0" smtClean="0">
              <a:latin typeface="Times New Roman" panose="02020603050405020304" pitchFamily="18" charset="0"/>
              <a:cs typeface="Times New Roman" panose="02020603050405020304" pitchFamily="18" charset="0"/>
            </a:endParaRPr>
          </a:p>
        </p:txBody>
      </p:sp>
      <p:sp>
        <p:nvSpPr>
          <p:cNvPr id="95" name="文字方塊 94"/>
          <p:cNvSpPr txBox="1"/>
          <p:nvPr/>
        </p:nvSpPr>
        <p:spPr>
          <a:xfrm>
            <a:off x="2123728" y="5004465"/>
            <a:ext cx="4891083"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The figure in Note is wrong!</a:t>
            </a:r>
            <a:endParaRPr lang="zh-TW" altLang="en-US" sz="3200" dirty="0" smtClean="0">
              <a:latin typeface="Times New Roman" panose="02020603050405020304" pitchFamily="18" charset="0"/>
              <a:cs typeface="Times New Roman" panose="02020603050405020304" pitchFamily="18" charset="0"/>
            </a:endParaRPr>
          </a:p>
        </p:txBody>
      </p:sp>
      <p:sp>
        <p:nvSpPr>
          <p:cNvPr id="96" name="文字方塊 95"/>
          <p:cNvSpPr txBox="1"/>
          <p:nvPr/>
        </p:nvSpPr>
        <p:spPr bwMode="auto">
          <a:xfrm>
            <a:off x="755576" y="467961"/>
            <a:ext cx="4537652" cy="584775"/>
          </a:xfrm>
          <a:prstGeom prst="rect">
            <a:avLst/>
          </a:prstGeom>
          <a:noFill/>
          <a:ln w="9525">
            <a:noFill/>
            <a:miter lim="800000"/>
            <a:headEnd/>
            <a:tailEnd/>
          </a:ln>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(ii) characteristic radiation</a:t>
            </a:r>
            <a:endParaRPr lang="zh-TW" alt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2823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96691" y="1324123"/>
            <a:ext cx="498855" cy="461665"/>
          </a:xfrm>
          <a:prstGeom prst="rect">
            <a:avLst/>
          </a:prstGeom>
          <a:noFill/>
        </p:spPr>
        <p:txBody>
          <a:bodyPr wrap="none" rtlCol="0">
            <a:spAutoFit/>
          </a:bodyPr>
          <a:lstStyle/>
          <a:p>
            <a:r>
              <a:rPr lang="en-US" altLang="zh-TW" sz="2400" i="1" dirty="0" smtClean="0">
                <a:latin typeface="Times New Roman" panose="02020603050405020304" pitchFamily="18" charset="0"/>
                <a:cs typeface="Times New Roman" panose="02020603050405020304" pitchFamily="18" charset="0"/>
                <a:sym typeface="Symbol"/>
              </a:rPr>
              <a:t>2</a:t>
            </a:r>
            <a:r>
              <a:rPr lang="zh-TW" altLang="en-US" sz="2400" i="1" dirty="0" smtClean="0">
                <a:latin typeface="Times New Roman" panose="02020603050405020304" pitchFamily="18" charset="0"/>
                <a:cs typeface="Times New Roman" panose="02020603050405020304" pitchFamily="18" charset="0"/>
                <a:sym typeface="Symbol"/>
              </a:rPr>
              <a:t></a:t>
            </a:r>
            <a:endParaRPr lang="zh-TW" altLang="en-US" sz="2400" baseline="-25000" dirty="0" smtClean="0">
              <a:latin typeface="Times New Roman" panose="02020603050405020304" pitchFamily="18" charset="0"/>
              <a:cs typeface="Times New Roman" panose="02020603050405020304" pitchFamily="18" charset="0"/>
            </a:endParaRPr>
          </a:p>
        </p:txBody>
      </p:sp>
      <p:sp>
        <p:nvSpPr>
          <p:cNvPr id="5" name="橢圓 4"/>
          <p:cNvSpPr/>
          <p:nvPr/>
        </p:nvSpPr>
        <p:spPr>
          <a:xfrm>
            <a:off x="1547664" y="28572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1547664" y="100010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1547664" y="242886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1547664" y="171448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1547664" y="314324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2262044" y="28572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2262044" y="100010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2262044" y="242886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2262044" y="171448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2262044" y="314324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2976424" y="28572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2976424" y="100010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2976424" y="242886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2976424" y="171448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2976424" y="314324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3690804" y="28572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3690804" y="100010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3690804" y="242886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3689287" y="171448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3690804" y="314324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4405184" y="28572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p:cNvSpPr/>
          <p:nvPr/>
        </p:nvSpPr>
        <p:spPr>
          <a:xfrm>
            <a:off x="4405184" y="100010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a:off x="4405184" y="242886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p:nvSpPr>
        <p:spPr>
          <a:xfrm>
            <a:off x="4405184" y="171448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4405184" y="314324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5119564" y="28572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p:cNvSpPr/>
          <p:nvPr/>
        </p:nvSpPr>
        <p:spPr>
          <a:xfrm>
            <a:off x="5119564" y="100010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p:cNvSpPr/>
          <p:nvPr/>
        </p:nvSpPr>
        <p:spPr>
          <a:xfrm>
            <a:off x="5119564" y="242886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p:cNvSpPr/>
          <p:nvPr/>
        </p:nvSpPr>
        <p:spPr>
          <a:xfrm>
            <a:off x="5119564" y="171448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p:cNvSpPr/>
          <p:nvPr/>
        </p:nvSpPr>
        <p:spPr>
          <a:xfrm>
            <a:off x="5119564" y="314324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橢圓 34"/>
          <p:cNvSpPr/>
          <p:nvPr/>
        </p:nvSpPr>
        <p:spPr>
          <a:xfrm>
            <a:off x="5833944" y="28572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5833944" y="100010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5833944" y="242886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p:cNvSpPr/>
          <p:nvPr/>
        </p:nvSpPr>
        <p:spPr>
          <a:xfrm>
            <a:off x="5833944" y="171448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p:cNvSpPr/>
          <p:nvPr/>
        </p:nvSpPr>
        <p:spPr>
          <a:xfrm>
            <a:off x="5833944" y="314324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橢圓 39"/>
          <p:cNvSpPr/>
          <p:nvPr/>
        </p:nvSpPr>
        <p:spPr>
          <a:xfrm>
            <a:off x="6548324" y="28572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橢圓 40"/>
          <p:cNvSpPr/>
          <p:nvPr/>
        </p:nvSpPr>
        <p:spPr>
          <a:xfrm>
            <a:off x="6548324" y="100010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6548324" y="242886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p:cNvSpPr/>
          <p:nvPr/>
        </p:nvSpPr>
        <p:spPr>
          <a:xfrm>
            <a:off x="6548324" y="171448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6548324" y="314324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6" name="直線單箭頭接點 45"/>
          <p:cNvCxnSpPr/>
          <p:nvPr/>
        </p:nvCxnSpPr>
        <p:spPr>
          <a:xfrm rot="16200000" flipH="1">
            <a:off x="3920145" y="1990980"/>
            <a:ext cx="714380" cy="53578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flipV="1">
            <a:off x="4023728" y="1139626"/>
            <a:ext cx="508855" cy="71605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 name="Object 5"/>
          <p:cNvGraphicFramePr>
            <a:graphicFrameLocks noChangeAspect="1"/>
          </p:cNvGraphicFramePr>
          <p:nvPr>
            <p:extLst>
              <p:ext uri="{D42A27DB-BD31-4B8C-83A1-F6EECF244321}">
                <p14:modId xmlns:p14="http://schemas.microsoft.com/office/powerpoint/2010/main" val="835370674"/>
              </p:ext>
            </p:extLst>
          </p:nvPr>
        </p:nvGraphicFramePr>
        <p:xfrm>
          <a:off x="4033594" y="2223605"/>
          <a:ext cx="279360" cy="431280"/>
        </p:xfrm>
        <a:graphic>
          <a:graphicData uri="http://schemas.openxmlformats.org/presentationml/2006/ole">
            <mc:AlternateContent xmlns:mc="http://schemas.openxmlformats.org/markup-compatibility/2006">
              <mc:Choice xmlns:v="urn:schemas-microsoft-com:vml" Requires="v">
                <p:oleObj spid="_x0000_s55406" name="方程式" r:id="rId3" imgW="139680" imgH="215640" progId="Equation.3">
                  <p:embed/>
                </p:oleObj>
              </mc:Choice>
              <mc:Fallback>
                <p:oleObj name="方程式" r:id="rId3" imgW="13968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594" y="2223605"/>
                        <a:ext cx="279360" cy="431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6"/>
          <p:cNvGraphicFramePr>
            <a:graphicFrameLocks noChangeAspect="1"/>
          </p:cNvGraphicFramePr>
          <p:nvPr>
            <p:extLst>
              <p:ext uri="{D42A27DB-BD31-4B8C-83A1-F6EECF244321}">
                <p14:modId xmlns:p14="http://schemas.microsoft.com/office/powerpoint/2010/main" val="4259550683"/>
              </p:ext>
            </p:extLst>
          </p:nvPr>
        </p:nvGraphicFramePr>
        <p:xfrm>
          <a:off x="3983212" y="1152887"/>
          <a:ext cx="331409" cy="433436"/>
        </p:xfrm>
        <a:graphic>
          <a:graphicData uri="http://schemas.openxmlformats.org/presentationml/2006/ole">
            <mc:AlternateContent xmlns:mc="http://schemas.openxmlformats.org/markup-compatibility/2006">
              <mc:Choice xmlns:v="urn:schemas-microsoft-com:vml" Requires="v">
                <p:oleObj spid="_x0000_s55407" name="方程式" r:id="rId5" imgW="164880" imgH="215640" progId="Equation.3">
                  <p:embed/>
                </p:oleObj>
              </mc:Choice>
              <mc:Fallback>
                <p:oleObj name="方程式" r:id="rId5" imgW="1648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3212" y="1152887"/>
                        <a:ext cx="331409" cy="4334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弧形 49"/>
          <p:cNvSpPr/>
          <p:nvPr/>
        </p:nvSpPr>
        <p:spPr>
          <a:xfrm>
            <a:off x="3934603" y="1654931"/>
            <a:ext cx="428628" cy="500066"/>
          </a:xfrm>
          <a:prstGeom prst="arc">
            <a:avLst>
              <a:gd name="adj1" fmla="val 15802745"/>
              <a:gd name="adj2" fmla="val 4625955"/>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1" name="文字方塊 50"/>
          <p:cNvSpPr txBox="1"/>
          <p:nvPr/>
        </p:nvSpPr>
        <p:spPr>
          <a:xfrm>
            <a:off x="4609862" y="2519342"/>
            <a:ext cx="389850"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o</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52" name="Object 7"/>
          <p:cNvGraphicFramePr>
            <a:graphicFrameLocks noChangeAspect="1"/>
          </p:cNvGraphicFramePr>
          <p:nvPr>
            <p:extLst>
              <p:ext uri="{D42A27DB-BD31-4B8C-83A1-F6EECF244321}">
                <p14:modId xmlns:p14="http://schemas.microsoft.com/office/powerpoint/2010/main" val="1756572464"/>
              </p:ext>
            </p:extLst>
          </p:nvPr>
        </p:nvGraphicFramePr>
        <p:xfrm>
          <a:off x="4603750" y="541338"/>
          <a:ext cx="687388" cy="530225"/>
        </p:xfrm>
        <a:graphic>
          <a:graphicData uri="http://schemas.openxmlformats.org/presentationml/2006/ole">
            <mc:AlternateContent xmlns:mc="http://schemas.openxmlformats.org/markup-compatibility/2006">
              <mc:Choice xmlns:v="urn:schemas-microsoft-com:vml" Requires="v">
                <p:oleObj spid="_x0000_s55408" name="方程式" r:id="rId7" imgW="342720" imgH="266400" progId="Equation.3">
                  <p:embed/>
                </p:oleObj>
              </mc:Choice>
              <mc:Fallback>
                <p:oleObj name="方程式" r:id="rId7" imgW="342720" imgH="266400" progId="Equation.3">
                  <p:embed/>
                  <p:pic>
                    <p:nvPicPr>
                      <p:cNvPr id="0" name=""/>
                      <p:cNvPicPr>
                        <a:picLocks noChangeAspect="1" noChangeArrowheads="1"/>
                      </p:cNvPicPr>
                      <p:nvPr/>
                    </p:nvPicPr>
                    <p:blipFill>
                      <a:blip r:embed="rId8"/>
                      <a:srcRect/>
                      <a:stretch>
                        <a:fillRect/>
                      </a:stretch>
                    </p:blipFill>
                    <p:spPr bwMode="auto">
                      <a:xfrm>
                        <a:off x="4603750" y="541338"/>
                        <a:ext cx="687388"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文字方塊 56"/>
          <p:cNvSpPr txBox="1"/>
          <p:nvPr/>
        </p:nvSpPr>
        <p:spPr>
          <a:xfrm>
            <a:off x="4198949" y="4869160"/>
            <a:ext cx="1260281" cy="461665"/>
          </a:xfrm>
          <a:prstGeom prst="rect">
            <a:avLst/>
          </a:prstGeom>
          <a:noFill/>
        </p:spPr>
        <p:txBody>
          <a:bodyPr wrap="none" rtlCol="0">
            <a:spAutoFit/>
          </a:bodyPr>
          <a:lstStyle/>
          <a:p>
            <a:r>
              <a:rPr lang="en-US" altLang="zh-TW" sz="2400" i="1" dirty="0" smtClean="0">
                <a:latin typeface="Times New Roman" panose="02020603050405020304" pitchFamily="18" charset="0"/>
                <a:cs typeface="Times New Roman" panose="02020603050405020304" pitchFamily="18" charset="0"/>
                <a:sym typeface="Symbol"/>
              </a:rPr>
              <a:t>2</a:t>
            </a:r>
            <a:r>
              <a:rPr lang="en-US" altLang="zh-TW" sz="2400" dirty="0" smtClean="0">
                <a:latin typeface="Times New Roman" panose="02020603050405020304" pitchFamily="18" charset="0"/>
                <a:cs typeface="Times New Roman" panose="02020603050405020304" pitchFamily="18" charset="0"/>
                <a:sym typeface="Symbol"/>
              </a:rPr>
              <a:t>(</a:t>
            </a:r>
            <a:r>
              <a:rPr lang="zh-TW" altLang="en-US" sz="2400" i="1" dirty="0" smtClean="0">
                <a:latin typeface="Times New Roman" panose="02020603050405020304" pitchFamily="18" charset="0"/>
                <a:cs typeface="Times New Roman" panose="02020603050405020304" pitchFamily="18" charset="0"/>
                <a:sym typeface="Symbol"/>
              </a:rPr>
              <a:t></a:t>
            </a:r>
            <a:r>
              <a:rPr lang="en-US" altLang="zh-TW" sz="2400" i="1" dirty="0" smtClean="0">
                <a:latin typeface="Times New Roman" panose="02020603050405020304" pitchFamily="18" charset="0"/>
                <a:cs typeface="Times New Roman" panose="02020603050405020304" pitchFamily="18" charset="0"/>
                <a:sym typeface="Symbol"/>
              </a:rPr>
              <a:t>+</a:t>
            </a:r>
            <a:r>
              <a:rPr lang="en-US" altLang="zh-TW"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24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2400" dirty="0" smtClean="0">
                <a:latin typeface="Times New Roman" panose="02020603050405020304" pitchFamily="18" charset="0"/>
                <a:cs typeface="Times New Roman" panose="02020603050405020304" pitchFamily="18" charset="0"/>
                <a:sym typeface="Symbol" panose="05050102010706020507" pitchFamily="18" charset="2"/>
              </a:rPr>
              <a:t>)</a:t>
            </a:r>
            <a:endParaRPr lang="zh-TW" altLang="en-US" sz="2400" baseline="-25000" dirty="0" smtClean="0">
              <a:latin typeface="Times New Roman" panose="02020603050405020304" pitchFamily="18" charset="0"/>
              <a:cs typeface="Times New Roman" panose="02020603050405020304" pitchFamily="18" charset="0"/>
            </a:endParaRPr>
          </a:p>
        </p:txBody>
      </p:sp>
      <p:grpSp>
        <p:nvGrpSpPr>
          <p:cNvPr id="102" name="群組 101"/>
          <p:cNvGrpSpPr/>
          <p:nvPr/>
        </p:nvGrpSpPr>
        <p:grpSpPr>
          <a:xfrm rot="21159103">
            <a:off x="1456224" y="3984383"/>
            <a:ext cx="5286412" cy="2428892"/>
            <a:chOff x="1547664" y="4384484"/>
            <a:chExt cx="5286412" cy="2428892"/>
          </a:xfrm>
        </p:grpSpPr>
        <p:sp>
          <p:nvSpPr>
            <p:cNvPr id="59" name="橢圓 58"/>
            <p:cNvSpPr/>
            <p:nvPr/>
          </p:nvSpPr>
          <p:spPr>
            <a:xfrm>
              <a:off x="1547664" y="438448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橢圓 59"/>
            <p:cNvSpPr/>
            <p:nvPr/>
          </p:nvSpPr>
          <p:spPr>
            <a:xfrm>
              <a:off x="1547664" y="581324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橢圓 60"/>
            <p:cNvSpPr/>
            <p:nvPr/>
          </p:nvSpPr>
          <p:spPr>
            <a:xfrm>
              <a:off x="1547664" y="509886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橢圓 61"/>
            <p:cNvSpPr/>
            <p:nvPr/>
          </p:nvSpPr>
          <p:spPr>
            <a:xfrm>
              <a:off x="1547664" y="652762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橢圓 63"/>
            <p:cNvSpPr/>
            <p:nvPr/>
          </p:nvSpPr>
          <p:spPr>
            <a:xfrm>
              <a:off x="2262044" y="438448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橢圓 64"/>
            <p:cNvSpPr/>
            <p:nvPr/>
          </p:nvSpPr>
          <p:spPr>
            <a:xfrm>
              <a:off x="2262044" y="581324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橢圓 65"/>
            <p:cNvSpPr/>
            <p:nvPr/>
          </p:nvSpPr>
          <p:spPr>
            <a:xfrm>
              <a:off x="2262044" y="509886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橢圓 66"/>
            <p:cNvSpPr/>
            <p:nvPr/>
          </p:nvSpPr>
          <p:spPr>
            <a:xfrm>
              <a:off x="2262044" y="652762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橢圓 68"/>
            <p:cNvSpPr/>
            <p:nvPr/>
          </p:nvSpPr>
          <p:spPr>
            <a:xfrm>
              <a:off x="2976424" y="438448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橢圓 69"/>
            <p:cNvSpPr/>
            <p:nvPr/>
          </p:nvSpPr>
          <p:spPr>
            <a:xfrm>
              <a:off x="2976424" y="581324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橢圓 70"/>
            <p:cNvSpPr/>
            <p:nvPr/>
          </p:nvSpPr>
          <p:spPr>
            <a:xfrm>
              <a:off x="2976424" y="509886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橢圓 71"/>
            <p:cNvSpPr/>
            <p:nvPr/>
          </p:nvSpPr>
          <p:spPr>
            <a:xfrm>
              <a:off x="2976424" y="652762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橢圓 73"/>
            <p:cNvSpPr/>
            <p:nvPr/>
          </p:nvSpPr>
          <p:spPr>
            <a:xfrm>
              <a:off x="3690804" y="438448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橢圓 74"/>
            <p:cNvSpPr/>
            <p:nvPr/>
          </p:nvSpPr>
          <p:spPr>
            <a:xfrm>
              <a:off x="3690804" y="581324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橢圓 75"/>
            <p:cNvSpPr/>
            <p:nvPr/>
          </p:nvSpPr>
          <p:spPr>
            <a:xfrm>
              <a:off x="3689287" y="509886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橢圓 76"/>
            <p:cNvSpPr/>
            <p:nvPr/>
          </p:nvSpPr>
          <p:spPr>
            <a:xfrm>
              <a:off x="3690804" y="652762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橢圓 78"/>
            <p:cNvSpPr/>
            <p:nvPr/>
          </p:nvSpPr>
          <p:spPr>
            <a:xfrm>
              <a:off x="4405184" y="438448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橢圓 79"/>
            <p:cNvSpPr/>
            <p:nvPr/>
          </p:nvSpPr>
          <p:spPr>
            <a:xfrm>
              <a:off x="4405184" y="581324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橢圓 80"/>
            <p:cNvSpPr/>
            <p:nvPr/>
          </p:nvSpPr>
          <p:spPr>
            <a:xfrm>
              <a:off x="4405184" y="509886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橢圓 81"/>
            <p:cNvSpPr/>
            <p:nvPr/>
          </p:nvSpPr>
          <p:spPr>
            <a:xfrm>
              <a:off x="4405184" y="652762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橢圓 83"/>
            <p:cNvSpPr/>
            <p:nvPr/>
          </p:nvSpPr>
          <p:spPr>
            <a:xfrm>
              <a:off x="5119564" y="438448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橢圓 84"/>
            <p:cNvSpPr/>
            <p:nvPr/>
          </p:nvSpPr>
          <p:spPr>
            <a:xfrm>
              <a:off x="5119564" y="581324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橢圓 85"/>
            <p:cNvSpPr/>
            <p:nvPr/>
          </p:nvSpPr>
          <p:spPr>
            <a:xfrm>
              <a:off x="5119564" y="509886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橢圓 86"/>
            <p:cNvSpPr/>
            <p:nvPr/>
          </p:nvSpPr>
          <p:spPr>
            <a:xfrm>
              <a:off x="5119564" y="652762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橢圓 88"/>
            <p:cNvSpPr/>
            <p:nvPr/>
          </p:nvSpPr>
          <p:spPr>
            <a:xfrm>
              <a:off x="5833944" y="438448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橢圓 89"/>
            <p:cNvSpPr/>
            <p:nvPr/>
          </p:nvSpPr>
          <p:spPr>
            <a:xfrm>
              <a:off x="5833944" y="581324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橢圓 90"/>
            <p:cNvSpPr/>
            <p:nvPr/>
          </p:nvSpPr>
          <p:spPr>
            <a:xfrm>
              <a:off x="5833944" y="509886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橢圓 91"/>
            <p:cNvSpPr/>
            <p:nvPr/>
          </p:nvSpPr>
          <p:spPr>
            <a:xfrm>
              <a:off x="5833944" y="652762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橢圓 93"/>
            <p:cNvSpPr/>
            <p:nvPr/>
          </p:nvSpPr>
          <p:spPr>
            <a:xfrm>
              <a:off x="6548324" y="438448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橢圓 94"/>
            <p:cNvSpPr/>
            <p:nvPr/>
          </p:nvSpPr>
          <p:spPr>
            <a:xfrm>
              <a:off x="6548324" y="581324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橢圓 95"/>
            <p:cNvSpPr/>
            <p:nvPr/>
          </p:nvSpPr>
          <p:spPr>
            <a:xfrm>
              <a:off x="6548324" y="509886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橢圓 96"/>
            <p:cNvSpPr/>
            <p:nvPr/>
          </p:nvSpPr>
          <p:spPr>
            <a:xfrm>
              <a:off x="6548324" y="652762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98" name="直線單箭頭接點 97"/>
          <p:cNvCxnSpPr/>
          <p:nvPr/>
        </p:nvCxnSpPr>
        <p:spPr>
          <a:xfrm rot="16200000" flipH="1">
            <a:off x="3909470" y="5576498"/>
            <a:ext cx="714380" cy="53578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p:nvPr/>
        </p:nvCxnSpPr>
        <p:spPr>
          <a:xfrm flipV="1">
            <a:off x="4013053" y="4725144"/>
            <a:ext cx="508855" cy="71605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0" name="弧形 99"/>
          <p:cNvSpPr/>
          <p:nvPr/>
        </p:nvSpPr>
        <p:spPr>
          <a:xfrm>
            <a:off x="3923928" y="5240449"/>
            <a:ext cx="428628" cy="500066"/>
          </a:xfrm>
          <a:prstGeom prst="arc">
            <a:avLst>
              <a:gd name="adj1" fmla="val 15802745"/>
              <a:gd name="adj2" fmla="val 4625955"/>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1" name="文字方塊 100"/>
          <p:cNvSpPr txBox="1"/>
          <p:nvPr/>
        </p:nvSpPr>
        <p:spPr>
          <a:xfrm>
            <a:off x="4726664" y="6097138"/>
            <a:ext cx="389850"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o</a:t>
            </a:r>
            <a:endParaRPr lang="zh-TW" altLang="en-US" sz="3200" dirty="0" smtClean="0">
              <a:latin typeface="Times New Roman" panose="02020603050405020304" pitchFamily="18" charset="0"/>
              <a:cs typeface="Times New Roman" panose="02020603050405020304" pitchFamily="18" charset="0"/>
            </a:endParaRPr>
          </a:p>
        </p:txBody>
      </p:sp>
      <p:sp>
        <p:nvSpPr>
          <p:cNvPr id="103" name="橢圓 102"/>
          <p:cNvSpPr/>
          <p:nvPr/>
        </p:nvSpPr>
        <p:spPr>
          <a:xfrm>
            <a:off x="3031232" y="908720"/>
            <a:ext cx="1828800" cy="1861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04" name="Object 7"/>
          <p:cNvGraphicFramePr>
            <a:graphicFrameLocks noChangeAspect="1"/>
          </p:cNvGraphicFramePr>
          <p:nvPr>
            <p:extLst>
              <p:ext uri="{D42A27DB-BD31-4B8C-83A1-F6EECF244321}">
                <p14:modId xmlns:p14="http://schemas.microsoft.com/office/powerpoint/2010/main" val="2972254556"/>
              </p:ext>
            </p:extLst>
          </p:nvPr>
        </p:nvGraphicFramePr>
        <p:xfrm>
          <a:off x="4497388" y="4121150"/>
          <a:ext cx="533400" cy="504825"/>
        </p:xfrm>
        <a:graphic>
          <a:graphicData uri="http://schemas.openxmlformats.org/presentationml/2006/ole">
            <mc:AlternateContent xmlns:mc="http://schemas.openxmlformats.org/markup-compatibility/2006">
              <mc:Choice xmlns:v="urn:schemas-microsoft-com:vml" Requires="v">
                <p:oleObj spid="_x0000_s55409" name="方程式" r:id="rId9" imgW="266400" imgH="253800" progId="Equation.3">
                  <p:embed/>
                </p:oleObj>
              </mc:Choice>
              <mc:Fallback>
                <p:oleObj name="方程式" r:id="rId9" imgW="266400" imgH="253800" progId="Equation.3">
                  <p:embed/>
                  <p:pic>
                    <p:nvPicPr>
                      <p:cNvPr id="0" name=""/>
                      <p:cNvPicPr>
                        <a:picLocks noChangeAspect="1" noChangeArrowheads="1"/>
                      </p:cNvPicPr>
                      <p:nvPr/>
                    </p:nvPicPr>
                    <p:blipFill>
                      <a:blip r:embed="rId10"/>
                      <a:srcRect/>
                      <a:stretch>
                        <a:fillRect/>
                      </a:stretch>
                    </p:blipFill>
                    <p:spPr bwMode="auto">
                      <a:xfrm>
                        <a:off x="4497388" y="4121150"/>
                        <a:ext cx="5334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橢圓 44"/>
          <p:cNvSpPr/>
          <p:nvPr/>
        </p:nvSpPr>
        <p:spPr>
          <a:xfrm>
            <a:off x="3059832" y="4595146"/>
            <a:ext cx="1828800" cy="1861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164097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00100" y="201019"/>
            <a:ext cx="2733441"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9-2-2-3. </a:t>
            </a:r>
            <a:r>
              <a:rPr lang="en-US" sz="3200" dirty="0" smtClean="0">
                <a:latin typeface="Times New Roman" pitchFamily="18" charset="0"/>
                <a:cs typeface="Times New Roman" pitchFamily="18" charset="0"/>
                <a:sym typeface="Symbol"/>
              </a:rPr>
              <a:t> </a:t>
            </a:r>
            <a:r>
              <a:rPr lang="en-US" sz="3200" dirty="0" smtClean="0">
                <a:latin typeface="Times New Roman" pitchFamily="18" charset="0"/>
                <a:cs typeface="Times New Roman" pitchFamily="18" charset="0"/>
              </a:rPr>
              <a:t>Scan</a:t>
            </a:r>
            <a:endParaRPr lang="zh-TW" altLang="en-US" sz="3200" dirty="0" smtClean="0">
              <a:latin typeface="Times New Roman" pitchFamily="18" charset="0"/>
              <a:cs typeface="Times New Roman" pitchFamily="18" charset="0"/>
            </a:endParaRPr>
          </a:p>
        </p:txBody>
      </p:sp>
      <p:sp>
        <p:nvSpPr>
          <p:cNvPr id="3" name="文字方塊 2"/>
          <p:cNvSpPr txBox="1"/>
          <p:nvPr/>
        </p:nvSpPr>
        <p:spPr>
          <a:xfrm>
            <a:off x="1357290" y="785794"/>
            <a:ext cx="7572428"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The </a:t>
            </a:r>
            <a:r>
              <a:rPr lang="en-US" sz="3200" dirty="0" smtClean="0">
                <a:latin typeface="Times New Roman" pitchFamily="18" charset="0"/>
                <a:cs typeface="Times New Roman" pitchFamily="18" charset="0"/>
                <a:sym typeface="Symbol"/>
              </a:rPr>
              <a:t> </a:t>
            </a:r>
            <a:r>
              <a:rPr lang="en-US" sz="3200" dirty="0" smtClean="0">
                <a:latin typeface="Times New Roman" pitchFamily="18" charset="0"/>
                <a:cs typeface="Times New Roman" pitchFamily="18" charset="0"/>
              </a:rPr>
              <a:t>scan is used to characterize the quality of the epitaxial film around its plane normal by rotating </a:t>
            </a:r>
            <a:r>
              <a:rPr lang="en-US" sz="3200"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rPr>
              <a:t> (0-2</a:t>
            </a:r>
            <a:r>
              <a:rPr lang="en-US" sz="3200"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rPr>
              <a:t>)</a:t>
            </a:r>
            <a:endParaRPr lang="zh-TW" altLang="en-US" sz="3200" dirty="0" smtClean="0">
              <a:latin typeface="Times New Roman" pitchFamily="18" charset="0"/>
              <a:cs typeface="Times New Roman" pitchFamily="18" charset="0"/>
            </a:endParaRPr>
          </a:p>
        </p:txBody>
      </p:sp>
      <p:pic>
        <p:nvPicPr>
          <p:cNvPr id="4" name="圖片 3"/>
          <p:cNvPicPr/>
          <p:nvPr/>
        </p:nvPicPr>
        <p:blipFill>
          <a:blip r:embed="rId2" cstate="print"/>
          <a:srcRect/>
          <a:stretch>
            <a:fillRect/>
          </a:stretch>
        </p:blipFill>
        <p:spPr bwMode="auto">
          <a:xfrm>
            <a:off x="2143108" y="2571744"/>
            <a:ext cx="4756150" cy="3391535"/>
          </a:xfrm>
          <a:prstGeom prst="rect">
            <a:avLst/>
          </a:prstGeom>
          <a:noFill/>
          <a:ln w="9525">
            <a:noFill/>
            <a:miter lim="800000"/>
            <a:headEnd/>
            <a:tailEnd/>
          </a:ln>
        </p:spPr>
      </p:pic>
      <p:sp>
        <p:nvSpPr>
          <p:cNvPr id="5" name="文字方塊 4"/>
          <p:cNvSpPr txBox="1"/>
          <p:nvPr/>
        </p:nvSpPr>
        <p:spPr>
          <a:xfrm>
            <a:off x="4714876" y="4572008"/>
            <a:ext cx="397866" cy="584775"/>
          </a:xfrm>
          <a:prstGeom prst="rect">
            <a:avLst/>
          </a:prstGeom>
          <a:noFill/>
        </p:spPr>
        <p:txBody>
          <a:bodyPr wrap="none" rtlCol="0">
            <a:spAutoFit/>
          </a:bodyPr>
          <a:lstStyle/>
          <a:p>
            <a:r>
              <a:rPr lang="en-US" sz="3200" dirty="0" smtClean="0">
                <a:solidFill>
                  <a:srgbClr val="FF0000"/>
                </a:solidFill>
                <a:latin typeface="Times New Roman" pitchFamily="18" charset="0"/>
                <a:cs typeface="Times New Roman" pitchFamily="18" charset="0"/>
                <a:sym typeface="Symbol"/>
              </a:rPr>
              <a:t></a:t>
            </a:r>
            <a:endParaRPr lang="zh-TW" altLang="en-US" sz="3200"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71538" y="214290"/>
            <a:ext cx="7929618"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Example: the crystal quality of highly oriented grains each of which is a columnar structure shown below</a:t>
            </a:r>
            <a:endParaRPr lang="zh-TW" altLang="en-US" sz="3200" dirty="0" smtClean="0">
              <a:latin typeface="Times New Roman" pitchFamily="18" charset="0"/>
              <a:cs typeface="Times New Roman" pitchFamily="18" charset="0"/>
            </a:endParaRPr>
          </a:p>
        </p:txBody>
      </p:sp>
      <p:pic>
        <p:nvPicPr>
          <p:cNvPr id="3" name="圖片 2"/>
          <p:cNvPicPr/>
          <p:nvPr/>
        </p:nvPicPr>
        <p:blipFill>
          <a:blip r:embed="rId2" cstate="print"/>
          <a:srcRect/>
          <a:stretch>
            <a:fillRect/>
          </a:stretch>
        </p:blipFill>
        <p:spPr bwMode="auto">
          <a:xfrm>
            <a:off x="3786182" y="1214422"/>
            <a:ext cx="3786214" cy="2857520"/>
          </a:xfrm>
          <a:prstGeom prst="rect">
            <a:avLst/>
          </a:prstGeom>
          <a:noFill/>
          <a:ln w="9525">
            <a:noFill/>
            <a:miter lim="800000"/>
            <a:headEnd/>
            <a:tailEnd/>
          </a:ln>
        </p:spPr>
      </p:pic>
      <p:sp>
        <p:nvSpPr>
          <p:cNvPr id="4" name="文字方塊 3"/>
          <p:cNvSpPr txBox="1"/>
          <p:nvPr/>
        </p:nvSpPr>
        <p:spPr>
          <a:xfrm>
            <a:off x="1071538" y="4160603"/>
            <a:ext cx="7929618" cy="2554545"/>
          </a:xfrm>
          <a:prstGeom prst="rect">
            <a:avLst/>
          </a:prstGeom>
          <a:noFill/>
        </p:spPr>
        <p:txBody>
          <a:bodyPr wrap="square" rtlCol="0">
            <a:spAutoFit/>
          </a:bodyPr>
          <a:lstStyle/>
          <a:p>
            <a:r>
              <a:rPr lang="en-US" sz="3200" dirty="0" smtClean="0">
                <a:latin typeface="Times New Roman" pitchFamily="18" charset="0"/>
                <a:cs typeface="Times New Roman" pitchFamily="18" charset="0"/>
              </a:rPr>
              <a:t>Each lattice point in the reciprocal lattice will be expanded into an orthorhombic volume according to the shape effect. The scan can be used to confirm the orientation of the columnar structure relative to the substrate.</a:t>
            </a:r>
            <a:endParaRPr lang="zh-TW" alt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 name="群組 204"/>
          <p:cNvGrpSpPr/>
          <p:nvPr/>
        </p:nvGrpSpPr>
        <p:grpSpPr>
          <a:xfrm rot="19688357">
            <a:off x="5376252" y="3220367"/>
            <a:ext cx="2636638" cy="2448272"/>
            <a:chOff x="5391746" y="3140968"/>
            <a:chExt cx="2636638" cy="2448272"/>
          </a:xfrm>
        </p:grpSpPr>
        <p:sp>
          <p:nvSpPr>
            <p:cNvPr id="193" name="矩形 192"/>
            <p:cNvSpPr/>
            <p:nvPr/>
          </p:nvSpPr>
          <p:spPr>
            <a:xfrm>
              <a:off x="5391746" y="314096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4" name="矩形 193"/>
            <p:cNvSpPr/>
            <p:nvPr/>
          </p:nvSpPr>
          <p:spPr>
            <a:xfrm>
              <a:off x="6399858" y="314096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5" name="矩形 194"/>
            <p:cNvSpPr/>
            <p:nvPr/>
          </p:nvSpPr>
          <p:spPr>
            <a:xfrm>
              <a:off x="5391746" y="386104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6" name="矩形 195"/>
            <p:cNvSpPr/>
            <p:nvPr/>
          </p:nvSpPr>
          <p:spPr>
            <a:xfrm>
              <a:off x="6399858" y="386104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7" name="矩形 196"/>
            <p:cNvSpPr/>
            <p:nvPr/>
          </p:nvSpPr>
          <p:spPr>
            <a:xfrm>
              <a:off x="5391746" y="458112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8" name="矩形 197"/>
            <p:cNvSpPr/>
            <p:nvPr/>
          </p:nvSpPr>
          <p:spPr>
            <a:xfrm>
              <a:off x="6399858" y="458112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9" name="矩形 198"/>
            <p:cNvSpPr/>
            <p:nvPr/>
          </p:nvSpPr>
          <p:spPr>
            <a:xfrm>
              <a:off x="5391746" y="530120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0" name="矩形 199"/>
            <p:cNvSpPr/>
            <p:nvPr/>
          </p:nvSpPr>
          <p:spPr>
            <a:xfrm>
              <a:off x="6399858" y="530120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1" name="矩形 200"/>
            <p:cNvSpPr/>
            <p:nvPr/>
          </p:nvSpPr>
          <p:spPr>
            <a:xfrm>
              <a:off x="7452320" y="314096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2" name="矩形 201"/>
            <p:cNvSpPr/>
            <p:nvPr/>
          </p:nvSpPr>
          <p:spPr>
            <a:xfrm>
              <a:off x="7452320" y="386104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3" name="矩形 202"/>
            <p:cNvSpPr/>
            <p:nvPr/>
          </p:nvSpPr>
          <p:spPr>
            <a:xfrm>
              <a:off x="7452320" y="458112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 name="矩形 203"/>
            <p:cNvSpPr/>
            <p:nvPr/>
          </p:nvSpPr>
          <p:spPr>
            <a:xfrm>
              <a:off x="7452320" y="530120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5" name="矩形 124"/>
          <p:cNvSpPr/>
          <p:nvPr/>
        </p:nvSpPr>
        <p:spPr>
          <a:xfrm>
            <a:off x="2483768" y="1052736"/>
            <a:ext cx="36004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7" name="直線單箭頭接點 126"/>
          <p:cNvCxnSpPr/>
          <p:nvPr/>
        </p:nvCxnSpPr>
        <p:spPr>
          <a:xfrm>
            <a:off x="3131840" y="1340768"/>
            <a:ext cx="1152128"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8" name="矩形 127"/>
          <p:cNvSpPr/>
          <p:nvPr/>
        </p:nvSpPr>
        <p:spPr>
          <a:xfrm>
            <a:off x="5763246" y="1196752"/>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文字方塊 129"/>
          <p:cNvSpPr txBox="1"/>
          <p:nvPr/>
        </p:nvSpPr>
        <p:spPr>
          <a:xfrm>
            <a:off x="2771800" y="395953"/>
            <a:ext cx="2217851"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Shape effect</a:t>
            </a:r>
            <a:endParaRPr lang="zh-TW" altLang="en-US" sz="3200" dirty="0" smtClean="0">
              <a:latin typeface="Times New Roman" panose="02020603050405020304" pitchFamily="18" charset="0"/>
              <a:cs typeface="Times New Roman" panose="02020603050405020304" pitchFamily="18" charset="0"/>
            </a:endParaRPr>
          </a:p>
        </p:txBody>
      </p:sp>
      <p:sp>
        <p:nvSpPr>
          <p:cNvPr id="131" name="文字方塊 130"/>
          <p:cNvSpPr txBox="1"/>
          <p:nvPr/>
        </p:nvSpPr>
        <p:spPr>
          <a:xfrm>
            <a:off x="2195736" y="1772816"/>
            <a:ext cx="1027845"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grain</a:t>
            </a:r>
            <a:endParaRPr lang="zh-TW" altLang="en-US" sz="3200" dirty="0" smtClean="0">
              <a:latin typeface="Times New Roman" panose="02020603050405020304" pitchFamily="18" charset="0"/>
              <a:cs typeface="Times New Roman" panose="02020603050405020304" pitchFamily="18" charset="0"/>
            </a:endParaRPr>
          </a:p>
        </p:txBody>
      </p:sp>
      <p:sp>
        <p:nvSpPr>
          <p:cNvPr id="132" name="橢圓 131"/>
          <p:cNvSpPr/>
          <p:nvPr/>
        </p:nvSpPr>
        <p:spPr>
          <a:xfrm>
            <a:off x="4611118" y="1196752"/>
            <a:ext cx="633675"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文字方塊 132"/>
          <p:cNvSpPr txBox="1"/>
          <p:nvPr/>
        </p:nvSpPr>
        <p:spPr>
          <a:xfrm>
            <a:off x="5442324" y="1044025"/>
            <a:ext cx="320922"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a:t>
            </a:r>
            <a:endParaRPr lang="zh-TW" altLang="en-US" sz="3200" dirty="0" smtClean="0">
              <a:latin typeface="Times New Roman" panose="02020603050405020304" pitchFamily="18" charset="0"/>
              <a:cs typeface="Times New Roman" panose="02020603050405020304" pitchFamily="18" charset="0"/>
            </a:endParaRPr>
          </a:p>
        </p:txBody>
      </p:sp>
      <p:sp>
        <p:nvSpPr>
          <p:cNvPr id="135" name="文字方塊 134"/>
          <p:cNvSpPr txBox="1"/>
          <p:nvPr/>
        </p:nvSpPr>
        <p:spPr>
          <a:xfrm>
            <a:off x="6339310" y="1052736"/>
            <a:ext cx="320922"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a:t>
            </a:r>
            <a:endParaRPr lang="zh-TW" altLang="en-US" sz="3200" dirty="0" smtClean="0">
              <a:latin typeface="Times New Roman" panose="02020603050405020304" pitchFamily="18" charset="0"/>
              <a:cs typeface="Times New Roman" panose="02020603050405020304" pitchFamily="18" charset="0"/>
            </a:endParaRPr>
          </a:p>
        </p:txBody>
      </p:sp>
      <p:sp>
        <p:nvSpPr>
          <p:cNvPr id="136" name="矩形 135"/>
          <p:cNvSpPr/>
          <p:nvPr/>
        </p:nvSpPr>
        <p:spPr>
          <a:xfrm>
            <a:off x="639218" y="314096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文字方塊 136"/>
          <p:cNvSpPr txBox="1"/>
          <p:nvPr/>
        </p:nvSpPr>
        <p:spPr>
          <a:xfrm>
            <a:off x="3563888" y="1484784"/>
            <a:ext cx="2294218" cy="1077218"/>
          </a:xfrm>
          <a:prstGeom prst="rect">
            <a:avLst/>
          </a:prstGeom>
          <a:noFill/>
        </p:spPr>
        <p:txBody>
          <a:bodyPr wrap="none" rtlCol="0">
            <a:spAutoFit/>
          </a:bodyPr>
          <a:lstStyle/>
          <a:p>
            <a:pPr algn="ctr"/>
            <a:r>
              <a:rPr lang="en-US" altLang="zh-TW" sz="3200" dirty="0" smtClean="0">
                <a:latin typeface="Times New Roman" panose="02020603050405020304" pitchFamily="18" charset="0"/>
                <a:cs typeface="Times New Roman" panose="02020603050405020304" pitchFamily="18" charset="0"/>
              </a:rPr>
              <a:t>Reciprocal</a:t>
            </a:r>
          </a:p>
          <a:p>
            <a:pPr algn="ctr"/>
            <a:r>
              <a:rPr lang="en-US" altLang="zh-TW" sz="3200" dirty="0" smtClean="0">
                <a:latin typeface="Times New Roman" panose="02020603050405020304" pitchFamily="18" charset="0"/>
                <a:cs typeface="Times New Roman" panose="02020603050405020304" pitchFamily="18" charset="0"/>
              </a:rPr>
              <a:t>lattice points</a:t>
            </a:r>
            <a:endParaRPr lang="zh-TW" altLang="en-US" sz="3200" dirty="0" smtClean="0">
              <a:latin typeface="Times New Roman" panose="02020603050405020304" pitchFamily="18" charset="0"/>
              <a:cs typeface="Times New Roman" panose="02020603050405020304" pitchFamily="18" charset="0"/>
            </a:endParaRPr>
          </a:p>
        </p:txBody>
      </p:sp>
      <p:sp>
        <p:nvSpPr>
          <p:cNvPr id="140" name="矩形 139"/>
          <p:cNvSpPr/>
          <p:nvPr/>
        </p:nvSpPr>
        <p:spPr>
          <a:xfrm>
            <a:off x="1647330" y="314096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矩形 142"/>
          <p:cNvSpPr/>
          <p:nvPr/>
        </p:nvSpPr>
        <p:spPr>
          <a:xfrm>
            <a:off x="639218" y="386104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矩形 143"/>
          <p:cNvSpPr/>
          <p:nvPr/>
        </p:nvSpPr>
        <p:spPr>
          <a:xfrm>
            <a:off x="1647330" y="386104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矩形 146"/>
          <p:cNvSpPr/>
          <p:nvPr/>
        </p:nvSpPr>
        <p:spPr>
          <a:xfrm>
            <a:off x="639218" y="458112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矩形 147"/>
          <p:cNvSpPr/>
          <p:nvPr/>
        </p:nvSpPr>
        <p:spPr>
          <a:xfrm>
            <a:off x="1647330" y="458112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 name="矩形 150"/>
          <p:cNvSpPr/>
          <p:nvPr/>
        </p:nvSpPr>
        <p:spPr>
          <a:xfrm>
            <a:off x="639218" y="530120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 name="矩形 151"/>
          <p:cNvSpPr/>
          <p:nvPr/>
        </p:nvSpPr>
        <p:spPr>
          <a:xfrm>
            <a:off x="1647330" y="530120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文字方塊 153"/>
          <p:cNvSpPr txBox="1"/>
          <p:nvPr/>
        </p:nvSpPr>
        <p:spPr>
          <a:xfrm>
            <a:off x="1560995" y="4142806"/>
            <a:ext cx="498855" cy="461665"/>
          </a:xfrm>
          <a:prstGeom prst="rect">
            <a:avLst/>
          </a:prstGeom>
          <a:noFill/>
        </p:spPr>
        <p:txBody>
          <a:bodyPr wrap="none" rtlCol="0">
            <a:spAutoFit/>
          </a:bodyPr>
          <a:lstStyle/>
          <a:p>
            <a:r>
              <a:rPr lang="en-US" altLang="zh-TW" sz="2400" i="1" dirty="0" smtClean="0">
                <a:latin typeface="Times New Roman" panose="02020603050405020304" pitchFamily="18" charset="0"/>
                <a:cs typeface="Times New Roman" panose="02020603050405020304" pitchFamily="18" charset="0"/>
                <a:sym typeface="Symbol"/>
              </a:rPr>
              <a:t>2</a:t>
            </a:r>
            <a:r>
              <a:rPr lang="zh-TW" altLang="en-US" sz="2400" i="1" dirty="0" smtClean="0">
                <a:latin typeface="Times New Roman" panose="02020603050405020304" pitchFamily="18" charset="0"/>
                <a:cs typeface="Times New Roman" panose="02020603050405020304" pitchFamily="18" charset="0"/>
                <a:sym typeface="Symbol"/>
              </a:rPr>
              <a:t></a:t>
            </a:r>
            <a:endParaRPr lang="zh-TW" altLang="en-US" sz="2400" baseline="-25000" dirty="0" smtClean="0">
              <a:latin typeface="Times New Roman" panose="02020603050405020304" pitchFamily="18" charset="0"/>
              <a:cs typeface="Times New Roman" panose="02020603050405020304" pitchFamily="18" charset="0"/>
            </a:endParaRPr>
          </a:p>
        </p:txBody>
      </p:sp>
      <p:cxnSp>
        <p:nvCxnSpPr>
          <p:cNvPr id="155" name="直線單箭頭接點 154"/>
          <p:cNvCxnSpPr/>
          <p:nvPr/>
        </p:nvCxnSpPr>
        <p:spPr>
          <a:xfrm rot="16200000" flipH="1">
            <a:off x="1284449" y="4809663"/>
            <a:ext cx="714380" cy="53578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6" name="Object 5"/>
          <p:cNvGraphicFramePr>
            <a:graphicFrameLocks noChangeAspect="1"/>
          </p:cNvGraphicFramePr>
          <p:nvPr>
            <p:extLst>
              <p:ext uri="{D42A27DB-BD31-4B8C-83A1-F6EECF244321}">
                <p14:modId xmlns:p14="http://schemas.microsoft.com/office/powerpoint/2010/main" val="3419153517"/>
              </p:ext>
            </p:extLst>
          </p:nvPr>
        </p:nvGraphicFramePr>
        <p:xfrm>
          <a:off x="1397898" y="5042288"/>
          <a:ext cx="279360" cy="431280"/>
        </p:xfrm>
        <a:graphic>
          <a:graphicData uri="http://schemas.openxmlformats.org/presentationml/2006/ole">
            <mc:AlternateContent xmlns:mc="http://schemas.openxmlformats.org/markup-compatibility/2006">
              <mc:Choice xmlns:v="urn:schemas-microsoft-com:vml" Requires="v">
                <p:oleObj spid="_x0000_s56478" name="方程式" r:id="rId3" imgW="139680" imgH="215640" progId="Equation.3">
                  <p:embed/>
                </p:oleObj>
              </mc:Choice>
              <mc:Fallback>
                <p:oleObj name="方程式" r:id="rId3" imgW="13968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898" y="5042288"/>
                        <a:ext cx="279360" cy="431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 name="Object 6"/>
          <p:cNvGraphicFramePr>
            <a:graphicFrameLocks noChangeAspect="1"/>
          </p:cNvGraphicFramePr>
          <p:nvPr>
            <p:extLst>
              <p:ext uri="{D42A27DB-BD31-4B8C-83A1-F6EECF244321}">
                <p14:modId xmlns:p14="http://schemas.microsoft.com/office/powerpoint/2010/main" val="1195012666"/>
              </p:ext>
            </p:extLst>
          </p:nvPr>
        </p:nvGraphicFramePr>
        <p:xfrm>
          <a:off x="1347516" y="3971570"/>
          <a:ext cx="331409" cy="433436"/>
        </p:xfrm>
        <a:graphic>
          <a:graphicData uri="http://schemas.openxmlformats.org/presentationml/2006/ole">
            <mc:AlternateContent xmlns:mc="http://schemas.openxmlformats.org/markup-compatibility/2006">
              <mc:Choice xmlns:v="urn:schemas-microsoft-com:vml" Requires="v">
                <p:oleObj spid="_x0000_s56479" name="方程式" r:id="rId5" imgW="164880" imgH="215640" progId="Equation.3">
                  <p:embed/>
                </p:oleObj>
              </mc:Choice>
              <mc:Fallback>
                <p:oleObj name="方程式" r:id="rId5" imgW="1648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7516" y="3971570"/>
                        <a:ext cx="331409" cy="4334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 name="弧形 157"/>
          <p:cNvSpPr/>
          <p:nvPr/>
        </p:nvSpPr>
        <p:spPr>
          <a:xfrm>
            <a:off x="1298907" y="4473614"/>
            <a:ext cx="428628" cy="500066"/>
          </a:xfrm>
          <a:prstGeom prst="arc">
            <a:avLst>
              <a:gd name="adj1" fmla="val 15802745"/>
              <a:gd name="adj2" fmla="val 4625955"/>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aphicFrame>
        <p:nvGraphicFramePr>
          <p:cNvPr id="159" name="Object 7"/>
          <p:cNvGraphicFramePr>
            <a:graphicFrameLocks noChangeAspect="1"/>
          </p:cNvGraphicFramePr>
          <p:nvPr>
            <p:extLst>
              <p:ext uri="{D42A27DB-BD31-4B8C-83A1-F6EECF244321}">
                <p14:modId xmlns:p14="http://schemas.microsoft.com/office/powerpoint/2010/main" val="1987386469"/>
              </p:ext>
            </p:extLst>
          </p:nvPr>
        </p:nvGraphicFramePr>
        <p:xfrm>
          <a:off x="2044081" y="3373438"/>
          <a:ext cx="534988" cy="504825"/>
        </p:xfrm>
        <a:graphic>
          <a:graphicData uri="http://schemas.openxmlformats.org/presentationml/2006/ole">
            <mc:AlternateContent xmlns:mc="http://schemas.openxmlformats.org/markup-compatibility/2006">
              <mc:Choice xmlns:v="urn:schemas-microsoft-com:vml" Requires="v">
                <p:oleObj spid="_x0000_s56480" name="方程式" r:id="rId7" imgW="266400" imgH="253800" progId="Equation.3">
                  <p:embed/>
                </p:oleObj>
              </mc:Choice>
              <mc:Fallback>
                <p:oleObj name="方程式" r:id="rId7" imgW="266400" imgH="253800" progId="Equation.3">
                  <p:embed/>
                  <p:pic>
                    <p:nvPicPr>
                      <p:cNvPr id="0" name=""/>
                      <p:cNvPicPr>
                        <a:picLocks noChangeAspect="1" noChangeArrowheads="1"/>
                      </p:cNvPicPr>
                      <p:nvPr/>
                    </p:nvPicPr>
                    <p:blipFill>
                      <a:blip r:embed="rId8"/>
                      <a:srcRect/>
                      <a:stretch>
                        <a:fillRect/>
                      </a:stretch>
                    </p:blipFill>
                    <p:spPr bwMode="auto">
                      <a:xfrm>
                        <a:off x="2044081" y="3373438"/>
                        <a:ext cx="53498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0" name="橢圓 159"/>
          <p:cNvSpPr/>
          <p:nvPr/>
        </p:nvSpPr>
        <p:spPr>
          <a:xfrm>
            <a:off x="395536" y="3727403"/>
            <a:ext cx="1828800" cy="1861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2" name="直線單箭頭接點 161"/>
          <p:cNvCxnSpPr/>
          <p:nvPr/>
        </p:nvCxnSpPr>
        <p:spPr>
          <a:xfrm flipV="1">
            <a:off x="1373746" y="3971570"/>
            <a:ext cx="475211" cy="74879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9" name="文字方塊 178"/>
          <p:cNvSpPr txBox="1"/>
          <p:nvPr/>
        </p:nvSpPr>
        <p:spPr>
          <a:xfrm>
            <a:off x="6933937" y="4142806"/>
            <a:ext cx="498855" cy="461665"/>
          </a:xfrm>
          <a:prstGeom prst="rect">
            <a:avLst/>
          </a:prstGeom>
          <a:noFill/>
        </p:spPr>
        <p:txBody>
          <a:bodyPr wrap="none" rtlCol="0">
            <a:spAutoFit/>
          </a:bodyPr>
          <a:lstStyle/>
          <a:p>
            <a:r>
              <a:rPr lang="en-US" altLang="zh-TW" sz="2400" i="1" dirty="0" smtClean="0">
                <a:latin typeface="Times New Roman" panose="02020603050405020304" pitchFamily="18" charset="0"/>
                <a:cs typeface="Times New Roman" panose="02020603050405020304" pitchFamily="18" charset="0"/>
                <a:sym typeface="Symbol"/>
              </a:rPr>
              <a:t>2</a:t>
            </a:r>
            <a:r>
              <a:rPr lang="zh-TW" altLang="en-US" sz="2400" i="1" dirty="0" smtClean="0">
                <a:latin typeface="Times New Roman" panose="02020603050405020304" pitchFamily="18" charset="0"/>
                <a:cs typeface="Times New Roman" panose="02020603050405020304" pitchFamily="18" charset="0"/>
                <a:sym typeface="Symbol"/>
              </a:rPr>
              <a:t></a:t>
            </a:r>
            <a:endParaRPr lang="zh-TW" altLang="en-US" sz="2400" baseline="-25000" dirty="0" smtClean="0">
              <a:latin typeface="Times New Roman" panose="02020603050405020304" pitchFamily="18" charset="0"/>
              <a:cs typeface="Times New Roman" panose="02020603050405020304" pitchFamily="18" charset="0"/>
            </a:endParaRPr>
          </a:p>
        </p:txBody>
      </p:sp>
      <p:cxnSp>
        <p:nvCxnSpPr>
          <p:cNvPr id="180" name="直線單箭頭接點 179"/>
          <p:cNvCxnSpPr/>
          <p:nvPr/>
        </p:nvCxnSpPr>
        <p:spPr>
          <a:xfrm rot="16200000" flipH="1">
            <a:off x="6657391" y="4809663"/>
            <a:ext cx="714380" cy="53578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1" name="Object 5"/>
          <p:cNvGraphicFramePr>
            <a:graphicFrameLocks noChangeAspect="1"/>
          </p:cNvGraphicFramePr>
          <p:nvPr>
            <p:extLst>
              <p:ext uri="{D42A27DB-BD31-4B8C-83A1-F6EECF244321}">
                <p14:modId xmlns:p14="http://schemas.microsoft.com/office/powerpoint/2010/main" val="3665370163"/>
              </p:ext>
            </p:extLst>
          </p:nvPr>
        </p:nvGraphicFramePr>
        <p:xfrm>
          <a:off x="6770840" y="5042288"/>
          <a:ext cx="279360" cy="431280"/>
        </p:xfrm>
        <a:graphic>
          <a:graphicData uri="http://schemas.openxmlformats.org/presentationml/2006/ole">
            <mc:AlternateContent xmlns:mc="http://schemas.openxmlformats.org/markup-compatibility/2006">
              <mc:Choice xmlns:v="urn:schemas-microsoft-com:vml" Requires="v">
                <p:oleObj spid="_x0000_s56481" name="方程式" r:id="rId9" imgW="139680" imgH="215640" progId="Equation.3">
                  <p:embed/>
                </p:oleObj>
              </mc:Choice>
              <mc:Fallback>
                <p:oleObj name="方程式" r:id="rId9" imgW="13968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0840" y="5042288"/>
                        <a:ext cx="279360" cy="431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 name="Object 6"/>
          <p:cNvGraphicFramePr>
            <a:graphicFrameLocks noChangeAspect="1"/>
          </p:cNvGraphicFramePr>
          <p:nvPr>
            <p:extLst>
              <p:ext uri="{D42A27DB-BD31-4B8C-83A1-F6EECF244321}">
                <p14:modId xmlns:p14="http://schemas.microsoft.com/office/powerpoint/2010/main" val="516977103"/>
              </p:ext>
            </p:extLst>
          </p:nvPr>
        </p:nvGraphicFramePr>
        <p:xfrm>
          <a:off x="6720458" y="3971570"/>
          <a:ext cx="331409" cy="433436"/>
        </p:xfrm>
        <a:graphic>
          <a:graphicData uri="http://schemas.openxmlformats.org/presentationml/2006/ole">
            <mc:AlternateContent xmlns:mc="http://schemas.openxmlformats.org/markup-compatibility/2006">
              <mc:Choice xmlns:v="urn:schemas-microsoft-com:vml" Requires="v">
                <p:oleObj spid="_x0000_s56482" name="方程式" r:id="rId10" imgW="164880" imgH="215640" progId="Equation.3">
                  <p:embed/>
                </p:oleObj>
              </mc:Choice>
              <mc:Fallback>
                <p:oleObj name="方程式" r:id="rId10" imgW="1648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0458" y="3971570"/>
                        <a:ext cx="331409" cy="4334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3" name="弧形 182"/>
          <p:cNvSpPr/>
          <p:nvPr/>
        </p:nvSpPr>
        <p:spPr>
          <a:xfrm>
            <a:off x="6671849" y="4473614"/>
            <a:ext cx="428628" cy="500066"/>
          </a:xfrm>
          <a:prstGeom prst="arc">
            <a:avLst>
              <a:gd name="adj1" fmla="val 15802745"/>
              <a:gd name="adj2" fmla="val 4625955"/>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aphicFrame>
        <p:nvGraphicFramePr>
          <p:cNvPr id="184" name="Object 7"/>
          <p:cNvGraphicFramePr>
            <a:graphicFrameLocks noChangeAspect="1"/>
          </p:cNvGraphicFramePr>
          <p:nvPr>
            <p:extLst>
              <p:ext uri="{D42A27DB-BD31-4B8C-83A1-F6EECF244321}">
                <p14:modId xmlns:p14="http://schemas.microsoft.com/office/powerpoint/2010/main" val="3892441406"/>
              </p:ext>
            </p:extLst>
          </p:nvPr>
        </p:nvGraphicFramePr>
        <p:xfrm>
          <a:off x="7417023" y="3373438"/>
          <a:ext cx="534988" cy="504825"/>
        </p:xfrm>
        <a:graphic>
          <a:graphicData uri="http://schemas.openxmlformats.org/presentationml/2006/ole">
            <mc:AlternateContent xmlns:mc="http://schemas.openxmlformats.org/markup-compatibility/2006">
              <mc:Choice xmlns:v="urn:schemas-microsoft-com:vml" Requires="v">
                <p:oleObj spid="_x0000_s56483" name="方程式" r:id="rId11" imgW="266400" imgH="253800" progId="Equation.3">
                  <p:embed/>
                </p:oleObj>
              </mc:Choice>
              <mc:Fallback>
                <p:oleObj name="方程式" r:id="rId11" imgW="266400" imgH="253800" progId="Equation.3">
                  <p:embed/>
                  <p:pic>
                    <p:nvPicPr>
                      <p:cNvPr id="0" name=""/>
                      <p:cNvPicPr>
                        <a:picLocks noChangeAspect="1" noChangeArrowheads="1"/>
                      </p:cNvPicPr>
                      <p:nvPr/>
                    </p:nvPicPr>
                    <p:blipFill>
                      <a:blip r:embed="rId12"/>
                      <a:srcRect/>
                      <a:stretch>
                        <a:fillRect/>
                      </a:stretch>
                    </p:blipFill>
                    <p:spPr bwMode="auto">
                      <a:xfrm>
                        <a:off x="7417023" y="3373438"/>
                        <a:ext cx="53498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 name="橢圓 184"/>
          <p:cNvSpPr/>
          <p:nvPr/>
        </p:nvSpPr>
        <p:spPr>
          <a:xfrm>
            <a:off x="5768478" y="3727403"/>
            <a:ext cx="1828800" cy="1861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6" name="直線單箭頭接點 185"/>
          <p:cNvCxnSpPr/>
          <p:nvPr/>
        </p:nvCxnSpPr>
        <p:spPr>
          <a:xfrm flipV="1">
            <a:off x="6746688" y="3971570"/>
            <a:ext cx="475211" cy="74879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8" name="矩形 187"/>
          <p:cNvSpPr/>
          <p:nvPr/>
        </p:nvSpPr>
        <p:spPr>
          <a:xfrm>
            <a:off x="2699792" y="314096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9" name="矩形 188"/>
          <p:cNvSpPr/>
          <p:nvPr/>
        </p:nvSpPr>
        <p:spPr>
          <a:xfrm>
            <a:off x="2699792" y="386104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0" name="矩形 189"/>
          <p:cNvSpPr/>
          <p:nvPr/>
        </p:nvSpPr>
        <p:spPr>
          <a:xfrm>
            <a:off x="2699792" y="458112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1" name="矩形 190"/>
          <p:cNvSpPr/>
          <p:nvPr/>
        </p:nvSpPr>
        <p:spPr>
          <a:xfrm>
            <a:off x="2699792" y="530120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27785" y="62068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3635897" y="62068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4716017" y="620689"/>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2627785" y="1340769"/>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3635897" y="1340769"/>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4716017" y="1340769"/>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2627785" y="206084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3635897" y="206084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4716017" y="206084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5796136" y="620689"/>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5796136" y="1340769"/>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5796135" y="2060849"/>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p:cNvSpPr/>
          <p:nvPr/>
        </p:nvSpPr>
        <p:spPr>
          <a:xfrm>
            <a:off x="2627784" y="2780927"/>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3635896" y="2780927"/>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p:cNvSpPr/>
          <p:nvPr/>
        </p:nvSpPr>
        <p:spPr>
          <a:xfrm>
            <a:off x="4716017" y="2780927"/>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p:nvSpPr>
        <p:spPr>
          <a:xfrm>
            <a:off x="2627785" y="3501007"/>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p:cNvSpPr/>
          <p:nvPr/>
        </p:nvSpPr>
        <p:spPr>
          <a:xfrm>
            <a:off x="3635897" y="3501007"/>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4716017" y="350100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p:cNvSpPr/>
          <p:nvPr/>
        </p:nvSpPr>
        <p:spPr>
          <a:xfrm>
            <a:off x="2627785" y="422108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p:cNvSpPr/>
          <p:nvPr/>
        </p:nvSpPr>
        <p:spPr>
          <a:xfrm>
            <a:off x="3635897" y="422108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矩形 45"/>
          <p:cNvSpPr/>
          <p:nvPr/>
        </p:nvSpPr>
        <p:spPr>
          <a:xfrm>
            <a:off x="4716017" y="422108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p:nvSpPr>
        <p:spPr>
          <a:xfrm>
            <a:off x="5796135" y="2780927"/>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p:nvSpPr>
        <p:spPr>
          <a:xfrm>
            <a:off x="5796136" y="350100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p:nvSpPr>
        <p:spPr>
          <a:xfrm>
            <a:off x="5796136" y="422108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文字方塊 62"/>
          <p:cNvSpPr txBox="1"/>
          <p:nvPr/>
        </p:nvSpPr>
        <p:spPr>
          <a:xfrm>
            <a:off x="4634046" y="1622526"/>
            <a:ext cx="498855" cy="461665"/>
          </a:xfrm>
          <a:prstGeom prst="rect">
            <a:avLst/>
          </a:prstGeom>
          <a:noFill/>
        </p:spPr>
        <p:txBody>
          <a:bodyPr wrap="none" rtlCol="0">
            <a:spAutoFit/>
          </a:bodyPr>
          <a:lstStyle/>
          <a:p>
            <a:r>
              <a:rPr lang="en-US" altLang="zh-TW" sz="2400" i="1" dirty="0" smtClean="0">
                <a:latin typeface="Times New Roman" panose="02020603050405020304" pitchFamily="18" charset="0"/>
                <a:cs typeface="Times New Roman" panose="02020603050405020304" pitchFamily="18" charset="0"/>
                <a:sym typeface="Symbol"/>
              </a:rPr>
              <a:t>2</a:t>
            </a:r>
            <a:r>
              <a:rPr lang="zh-TW" altLang="en-US" sz="2400" i="1" dirty="0" smtClean="0">
                <a:latin typeface="Times New Roman" panose="02020603050405020304" pitchFamily="18" charset="0"/>
                <a:cs typeface="Times New Roman" panose="02020603050405020304" pitchFamily="18" charset="0"/>
                <a:sym typeface="Symbol"/>
              </a:rPr>
              <a:t></a:t>
            </a:r>
            <a:endParaRPr lang="zh-TW" altLang="en-US" sz="2400" baseline="-25000" dirty="0" smtClean="0">
              <a:latin typeface="Times New Roman" panose="02020603050405020304" pitchFamily="18" charset="0"/>
              <a:cs typeface="Times New Roman" panose="02020603050405020304" pitchFamily="18" charset="0"/>
            </a:endParaRPr>
          </a:p>
        </p:txBody>
      </p:sp>
      <p:cxnSp>
        <p:nvCxnSpPr>
          <p:cNvPr id="64" name="直線單箭頭接點 63"/>
          <p:cNvCxnSpPr/>
          <p:nvPr/>
        </p:nvCxnSpPr>
        <p:spPr>
          <a:xfrm rot="16200000" flipH="1">
            <a:off x="4357500" y="2289383"/>
            <a:ext cx="714380" cy="53578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5" name="Object 5"/>
          <p:cNvGraphicFramePr>
            <a:graphicFrameLocks noChangeAspect="1"/>
          </p:cNvGraphicFramePr>
          <p:nvPr>
            <p:extLst>
              <p:ext uri="{D42A27DB-BD31-4B8C-83A1-F6EECF244321}">
                <p14:modId xmlns:p14="http://schemas.microsoft.com/office/powerpoint/2010/main" val="1154736026"/>
              </p:ext>
            </p:extLst>
          </p:nvPr>
        </p:nvGraphicFramePr>
        <p:xfrm>
          <a:off x="4470949" y="2522008"/>
          <a:ext cx="279360" cy="431280"/>
        </p:xfrm>
        <a:graphic>
          <a:graphicData uri="http://schemas.openxmlformats.org/presentationml/2006/ole">
            <mc:AlternateContent xmlns:mc="http://schemas.openxmlformats.org/markup-compatibility/2006">
              <mc:Choice xmlns:v="urn:schemas-microsoft-com:vml" Requires="v">
                <p:oleObj spid="_x0000_s57424" name="方程式" r:id="rId3" imgW="139680" imgH="215640" progId="Equation.3">
                  <p:embed/>
                </p:oleObj>
              </mc:Choice>
              <mc:Fallback>
                <p:oleObj name="方程式" r:id="rId3" imgW="13968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949" y="2522008"/>
                        <a:ext cx="279360" cy="431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6"/>
          <p:cNvGraphicFramePr>
            <a:graphicFrameLocks noChangeAspect="1"/>
          </p:cNvGraphicFramePr>
          <p:nvPr>
            <p:extLst>
              <p:ext uri="{D42A27DB-BD31-4B8C-83A1-F6EECF244321}">
                <p14:modId xmlns:p14="http://schemas.microsoft.com/office/powerpoint/2010/main" val="485815427"/>
              </p:ext>
            </p:extLst>
          </p:nvPr>
        </p:nvGraphicFramePr>
        <p:xfrm>
          <a:off x="4420567" y="1451290"/>
          <a:ext cx="331409" cy="433436"/>
        </p:xfrm>
        <a:graphic>
          <a:graphicData uri="http://schemas.openxmlformats.org/presentationml/2006/ole">
            <mc:AlternateContent xmlns:mc="http://schemas.openxmlformats.org/markup-compatibility/2006">
              <mc:Choice xmlns:v="urn:schemas-microsoft-com:vml" Requires="v">
                <p:oleObj spid="_x0000_s57425" name="方程式" r:id="rId5" imgW="164880" imgH="215640" progId="Equation.3">
                  <p:embed/>
                </p:oleObj>
              </mc:Choice>
              <mc:Fallback>
                <p:oleObj name="方程式" r:id="rId5" imgW="1648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0567" y="1451290"/>
                        <a:ext cx="331409" cy="4334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弧形 66"/>
          <p:cNvSpPr/>
          <p:nvPr/>
        </p:nvSpPr>
        <p:spPr>
          <a:xfrm>
            <a:off x="4371958" y="1953334"/>
            <a:ext cx="428628" cy="500066"/>
          </a:xfrm>
          <a:prstGeom prst="arc">
            <a:avLst>
              <a:gd name="adj1" fmla="val 15802745"/>
              <a:gd name="adj2" fmla="val 4625955"/>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aphicFrame>
        <p:nvGraphicFramePr>
          <p:cNvPr id="68" name="Object 7"/>
          <p:cNvGraphicFramePr>
            <a:graphicFrameLocks noChangeAspect="1"/>
          </p:cNvGraphicFramePr>
          <p:nvPr>
            <p:extLst>
              <p:ext uri="{D42A27DB-BD31-4B8C-83A1-F6EECF244321}">
                <p14:modId xmlns:p14="http://schemas.microsoft.com/office/powerpoint/2010/main" val="3537842510"/>
              </p:ext>
            </p:extLst>
          </p:nvPr>
        </p:nvGraphicFramePr>
        <p:xfrm>
          <a:off x="5117132" y="853158"/>
          <a:ext cx="534988" cy="504825"/>
        </p:xfrm>
        <a:graphic>
          <a:graphicData uri="http://schemas.openxmlformats.org/presentationml/2006/ole">
            <mc:AlternateContent xmlns:mc="http://schemas.openxmlformats.org/markup-compatibility/2006">
              <mc:Choice xmlns:v="urn:schemas-microsoft-com:vml" Requires="v">
                <p:oleObj spid="_x0000_s57426" name="方程式" r:id="rId7" imgW="266400" imgH="253800" progId="Equation.3">
                  <p:embed/>
                </p:oleObj>
              </mc:Choice>
              <mc:Fallback>
                <p:oleObj name="方程式" r:id="rId7" imgW="266400" imgH="253800" progId="Equation.3">
                  <p:embed/>
                  <p:pic>
                    <p:nvPicPr>
                      <p:cNvPr id="0" name=""/>
                      <p:cNvPicPr>
                        <a:picLocks noChangeAspect="1" noChangeArrowheads="1"/>
                      </p:cNvPicPr>
                      <p:nvPr/>
                    </p:nvPicPr>
                    <p:blipFill>
                      <a:blip r:embed="rId8"/>
                      <a:srcRect/>
                      <a:stretch>
                        <a:fillRect/>
                      </a:stretch>
                    </p:blipFill>
                    <p:spPr bwMode="auto">
                      <a:xfrm>
                        <a:off x="5117132" y="853158"/>
                        <a:ext cx="53498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 name="橢圓 68"/>
          <p:cNvSpPr/>
          <p:nvPr/>
        </p:nvSpPr>
        <p:spPr>
          <a:xfrm>
            <a:off x="3468587" y="1207123"/>
            <a:ext cx="1828800" cy="1861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0" name="直線單箭頭接點 69"/>
          <p:cNvCxnSpPr/>
          <p:nvPr/>
        </p:nvCxnSpPr>
        <p:spPr>
          <a:xfrm flipV="1">
            <a:off x="4446797" y="1451290"/>
            <a:ext cx="475211" cy="74879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橢圓 70"/>
          <p:cNvSpPr/>
          <p:nvPr/>
        </p:nvSpPr>
        <p:spPr>
          <a:xfrm>
            <a:off x="3640028" y="1491628"/>
            <a:ext cx="2732172" cy="287347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7" name="直線接點 76"/>
          <p:cNvCxnSpPr/>
          <p:nvPr/>
        </p:nvCxnSpPr>
        <p:spPr>
          <a:xfrm>
            <a:off x="2411760" y="6021288"/>
            <a:ext cx="4176464" cy="0"/>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8" name="文字方塊 77"/>
          <p:cNvSpPr txBox="1"/>
          <p:nvPr/>
        </p:nvSpPr>
        <p:spPr>
          <a:xfrm>
            <a:off x="4188405" y="6012576"/>
            <a:ext cx="397866" cy="584775"/>
          </a:xfrm>
          <a:prstGeom prst="rect">
            <a:avLst/>
          </a:prstGeom>
          <a:noFill/>
        </p:spPr>
        <p:txBody>
          <a:bodyPr wrap="none" rtlCol="0">
            <a:spAutoFit/>
          </a:bodyPr>
          <a:lstStyle/>
          <a:p>
            <a:r>
              <a:rPr lang="zh-TW" altLang="en-US" sz="3200" i="1" dirty="0" smtClean="0">
                <a:latin typeface="Times New Roman" panose="02020603050405020304" pitchFamily="18" charset="0"/>
                <a:cs typeface="Times New Roman" panose="02020603050405020304" pitchFamily="18" charset="0"/>
                <a:sym typeface="Symbol" panose="05050102010706020507" pitchFamily="18" charset="2"/>
              </a:rPr>
              <a:t></a:t>
            </a:r>
            <a:endParaRPr lang="zh-TW" altLang="en-US" sz="3200" i="1" dirty="0" smtClean="0">
              <a:latin typeface="Times New Roman" panose="02020603050405020304" pitchFamily="18" charset="0"/>
              <a:cs typeface="Times New Roman" panose="02020603050405020304" pitchFamily="18" charset="0"/>
            </a:endParaRPr>
          </a:p>
        </p:txBody>
      </p:sp>
      <p:sp>
        <p:nvSpPr>
          <p:cNvPr id="79" name="文字方塊 78"/>
          <p:cNvSpPr txBox="1"/>
          <p:nvPr/>
        </p:nvSpPr>
        <p:spPr>
          <a:xfrm>
            <a:off x="2165926" y="6021288"/>
            <a:ext cx="389850"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0</a:t>
            </a:r>
            <a:endParaRPr lang="zh-TW" altLang="en-US" sz="3200" dirty="0" smtClean="0">
              <a:latin typeface="Times New Roman" panose="02020603050405020304" pitchFamily="18" charset="0"/>
              <a:cs typeface="Times New Roman" panose="02020603050405020304" pitchFamily="18" charset="0"/>
            </a:endParaRPr>
          </a:p>
        </p:txBody>
      </p:sp>
      <p:sp>
        <p:nvSpPr>
          <p:cNvPr id="80" name="文字方塊 79"/>
          <p:cNvSpPr txBox="1"/>
          <p:nvPr/>
        </p:nvSpPr>
        <p:spPr>
          <a:xfrm>
            <a:off x="6372200" y="6021288"/>
            <a:ext cx="800219"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360</a:t>
            </a:r>
            <a:endParaRPr lang="zh-TW" altLang="en-US" sz="3200" dirty="0" smtClean="0">
              <a:latin typeface="Times New Roman" panose="02020603050405020304" pitchFamily="18" charset="0"/>
              <a:cs typeface="Times New Roman" panose="02020603050405020304" pitchFamily="18" charset="0"/>
            </a:endParaRPr>
          </a:p>
        </p:txBody>
      </p:sp>
      <p:sp>
        <p:nvSpPr>
          <p:cNvPr id="83" name="手繪多邊形 82"/>
          <p:cNvSpPr/>
          <p:nvPr/>
        </p:nvSpPr>
        <p:spPr>
          <a:xfrm>
            <a:off x="3318054" y="5157192"/>
            <a:ext cx="389850" cy="861076"/>
          </a:xfrm>
          <a:custGeom>
            <a:avLst/>
            <a:gdLst>
              <a:gd name="connsiteX0" fmla="*/ 0 w 2034540"/>
              <a:gd name="connsiteY0" fmla="*/ 861076 h 861076"/>
              <a:gd name="connsiteX1" fmla="*/ 464820 w 2034540"/>
              <a:gd name="connsiteY1" fmla="*/ 708676 h 861076"/>
              <a:gd name="connsiteX2" fmla="*/ 739140 w 2034540"/>
              <a:gd name="connsiteY2" fmla="*/ 426736 h 861076"/>
              <a:gd name="connsiteX3" fmla="*/ 883920 w 2034540"/>
              <a:gd name="connsiteY3" fmla="*/ 152416 h 861076"/>
              <a:gd name="connsiteX4" fmla="*/ 1036320 w 2034540"/>
              <a:gd name="connsiteY4" fmla="*/ 16 h 861076"/>
              <a:gd name="connsiteX5" fmla="*/ 1181100 w 2034540"/>
              <a:gd name="connsiteY5" fmla="*/ 144796 h 861076"/>
              <a:gd name="connsiteX6" fmla="*/ 1325880 w 2034540"/>
              <a:gd name="connsiteY6" fmla="*/ 434356 h 861076"/>
              <a:gd name="connsiteX7" fmla="*/ 1600200 w 2034540"/>
              <a:gd name="connsiteY7" fmla="*/ 716296 h 861076"/>
              <a:gd name="connsiteX8" fmla="*/ 2034540 w 2034540"/>
              <a:gd name="connsiteY8" fmla="*/ 853456 h 86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540" h="861076">
                <a:moveTo>
                  <a:pt x="0" y="861076"/>
                </a:moveTo>
                <a:cubicBezTo>
                  <a:pt x="170815" y="821071"/>
                  <a:pt x="341630" y="781066"/>
                  <a:pt x="464820" y="708676"/>
                </a:cubicBezTo>
                <a:cubicBezTo>
                  <a:pt x="588010" y="636286"/>
                  <a:pt x="669290" y="519446"/>
                  <a:pt x="739140" y="426736"/>
                </a:cubicBezTo>
                <a:cubicBezTo>
                  <a:pt x="808990" y="334026"/>
                  <a:pt x="834390" y="223536"/>
                  <a:pt x="883920" y="152416"/>
                </a:cubicBezTo>
                <a:cubicBezTo>
                  <a:pt x="933450" y="81296"/>
                  <a:pt x="986790" y="1286"/>
                  <a:pt x="1036320" y="16"/>
                </a:cubicBezTo>
                <a:cubicBezTo>
                  <a:pt x="1085850" y="-1254"/>
                  <a:pt x="1132840" y="72406"/>
                  <a:pt x="1181100" y="144796"/>
                </a:cubicBezTo>
                <a:cubicBezTo>
                  <a:pt x="1229360" y="217186"/>
                  <a:pt x="1256030" y="339106"/>
                  <a:pt x="1325880" y="434356"/>
                </a:cubicBezTo>
                <a:cubicBezTo>
                  <a:pt x="1395730" y="529606"/>
                  <a:pt x="1482090" y="646446"/>
                  <a:pt x="1600200" y="716296"/>
                </a:cubicBezTo>
                <a:cubicBezTo>
                  <a:pt x="1718310" y="786146"/>
                  <a:pt x="1876425" y="819801"/>
                  <a:pt x="2034540" y="8534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手繪多邊形 83"/>
          <p:cNvSpPr/>
          <p:nvPr/>
        </p:nvSpPr>
        <p:spPr>
          <a:xfrm>
            <a:off x="5292080" y="5157192"/>
            <a:ext cx="389850" cy="861076"/>
          </a:xfrm>
          <a:custGeom>
            <a:avLst/>
            <a:gdLst>
              <a:gd name="connsiteX0" fmla="*/ 0 w 2034540"/>
              <a:gd name="connsiteY0" fmla="*/ 861076 h 861076"/>
              <a:gd name="connsiteX1" fmla="*/ 464820 w 2034540"/>
              <a:gd name="connsiteY1" fmla="*/ 708676 h 861076"/>
              <a:gd name="connsiteX2" fmla="*/ 739140 w 2034540"/>
              <a:gd name="connsiteY2" fmla="*/ 426736 h 861076"/>
              <a:gd name="connsiteX3" fmla="*/ 883920 w 2034540"/>
              <a:gd name="connsiteY3" fmla="*/ 152416 h 861076"/>
              <a:gd name="connsiteX4" fmla="*/ 1036320 w 2034540"/>
              <a:gd name="connsiteY4" fmla="*/ 16 h 861076"/>
              <a:gd name="connsiteX5" fmla="*/ 1181100 w 2034540"/>
              <a:gd name="connsiteY5" fmla="*/ 144796 h 861076"/>
              <a:gd name="connsiteX6" fmla="*/ 1325880 w 2034540"/>
              <a:gd name="connsiteY6" fmla="*/ 434356 h 861076"/>
              <a:gd name="connsiteX7" fmla="*/ 1600200 w 2034540"/>
              <a:gd name="connsiteY7" fmla="*/ 716296 h 861076"/>
              <a:gd name="connsiteX8" fmla="*/ 2034540 w 2034540"/>
              <a:gd name="connsiteY8" fmla="*/ 853456 h 86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540" h="861076">
                <a:moveTo>
                  <a:pt x="0" y="861076"/>
                </a:moveTo>
                <a:cubicBezTo>
                  <a:pt x="170815" y="821071"/>
                  <a:pt x="341630" y="781066"/>
                  <a:pt x="464820" y="708676"/>
                </a:cubicBezTo>
                <a:cubicBezTo>
                  <a:pt x="588010" y="636286"/>
                  <a:pt x="669290" y="519446"/>
                  <a:pt x="739140" y="426736"/>
                </a:cubicBezTo>
                <a:cubicBezTo>
                  <a:pt x="808990" y="334026"/>
                  <a:pt x="834390" y="223536"/>
                  <a:pt x="883920" y="152416"/>
                </a:cubicBezTo>
                <a:cubicBezTo>
                  <a:pt x="933450" y="81296"/>
                  <a:pt x="986790" y="1286"/>
                  <a:pt x="1036320" y="16"/>
                </a:cubicBezTo>
                <a:cubicBezTo>
                  <a:pt x="1085850" y="-1254"/>
                  <a:pt x="1132840" y="72406"/>
                  <a:pt x="1181100" y="144796"/>
                </a:cubicBezTo>
                <a:cubicBezTo>
                  <a:pt x="1229360" y="217186"/>
                  <a:pt x="1256030" y="339106"/>
                  <a:pt x="1325880" y="434356"/>
                </a:cubicBezTo>
                <a:cubicBezTo>
                  <a:pt x="1395730" y="529606"/>
                  <a:pt x="1482090" y="646446"/>
                  <a:pt x="1600200" y="716296"/>
                </a:cubicBezTo>
                <a:cubicBezTo>
                  <a:pt x="1718310" y="786146"/>
                  <a:pt x="1876425" y="819801"/>
                  <a:pt x="2034540" y="8534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30546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字方塊 57"/>
          <p:cNvSpPr txBox="1"/>
          <p:nvPr/>
        </p:nvSpPr>
        <p:spPr>
          <a:xfrm>
            <a:off x="827584" y="323945"/>
            <a:ext cx="8116324"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9-2-4 Powder </a:t>
            </a:r>
            <a:r>
              <a:rPr lang="en-US" altLang="zh-TW" sz="3200" dirty="0">
                <a:latin typeface="Times New Roman" panose="02020603050405020304" pitchFamily="18" charset="0"/>
                <a:cs typeface="Times New Roman" panose="02020603050405020304" pitchFamily="18" charset="0"/>
              </a:rPr>
              <a:t>method (Debye-</a:t>
            </a:r>
            <a:r>
              <a:rPr lang="en-US" altLang="zh-TW" sz="3200" dirty="0" err="1">
                <a:latin typeface="Times New Roman" panose="02020603050405020304" pitchFamily="18" charset="0"/>
                <a:cs typeface="Times New Roman" panose="02020603050405020304" pitchFamily="18" charset="0"/>
              </a:rPr>
              <a:t>Scherrer</a:t>
            </a:r>
            <a:r>
              <a:rPr lang="en-US" altLang="zh-TW" sz="3200" dirty="0">
                <a:latin typeface="Times New Roman" panose="02020603050405020304" pitchFamily="18" charset="0"/>
                <a:cs typeface="Times New Roman" panose="02020603050405020304" pitchFamily="18" charset="0"/>
              </a:rPr>
              <a:t> Camera)</a:t>
            </a:r>
            <a:endParaRPr lang="zh-TW" altLang="en-US" sz="3200" dirty="0" smtClean="0">
              <a:latin typeface="Times New Roman" panose="02020603050405020304" pitchFamily="18" charset="0"/>
              <a:cs typeface="Times New Roman" panose="02020603050405020304" pitchFamily="18" charset="0"/>
            </a:endParaRPr>
          </a:p>
        </p:txBody>
      </p:sp>
      <p:pic>
        <p:nvPicPr>
          <p:cNvPr id="59" name="圖片 58"/>
          <p:cNvPicPr>
            <a:picLocks noChangeAspect="1"/>
          </p:cNvPicPr>
          <p:nvPr/>
        </p:nvPicPr>
        <p:blipFill>
          <a:blip r:embed="rId2"/>
          <a:stretch>
            <a:fillRect/>
          </a:stretch>
        </p:blipFill>
        <p:spPr>
          <a:xfrm>
            <a:off x="3995936" y="908720"/>
            <a:ext cx="5093790" cy="3168352"/>
          </a:xfrm>
          <a:prstGeom prst="rect">
            <a:avLst/>
          </a:prstGeom>
        </p:spPr>
      </p:pic>
      <p:sp>
        <p:nvSpPr>
          <p:cNvPr id="61" name="文字方塊 60"/>
          <p:cNvSpPr txBox="1"/>
          <p:nvPr/>
        </p:nvSpPr>
        <p:spPr>
          <a:xfrm>
            <a:off x="4355976" y="5520134"/>
            <a:ext cx="4392488" cy="1077218"/>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hlinkClick r:id="rId3"/>
              </a:rPr>
              <a:t>http://www.adias-uae.com/plaster.html</a:t>
            </a:r>
            <a:endParaRPr lang="zh-TW" altLang="en-US" sz="3200" dirty="0" smtClean="0">
              <a:latin typeface="Times New Roman" panose="02020603050405020304" pitchFamily="18" charset="0"/>
              <a:cs typeface="Times New Roman" panose="02020603050405020304" pitchFamily="18" charset="0"/>
            </a:endParaRPr>
          </a:p>
        </p:txBody>
      </p:sp>
      <p:pic>
        <p:nvPicPr>
          <p:cNvPr id="62" name="圖片 61"/>
          <p:cNvPicPr>
            <a:picLocks noChangeAspect="1"/>
          </p:cNvPicPr>
          <p:nvPr/>
        </p:nvPicPr>
        <p:blipFill>
          <a:blip r:embed="rId4"/>
          <a:stretch>
            <a:fillRect/>
          </a:stretch>
        </p:blipFill>
        <p:spPr>
          <a:xfrm>
            <a:off x="323528" y="2642238"/>
            <a:ext cx="3605706" cy="4039217"/>
          </a:xfrm>
          <a:prstGeom prst="rect">
            <a:avLst/>
          </a:prstGeom>
        </p:spPr>
      </p:pic>
    </p:spTree>
    <p:extLst>
      <p:ext uri="{BB962C8B-B14F-4D97-AF65-F5344CB8AC3E}">
        <p14:creationId xmlns:p14="http://schemas.microsoft.com/office/powerpoint/2010/main" val="16477223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75" y="692696"/>
            <a:ext cx="7435850"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1043608" y="4725144"/>
            <a:ext cx="7272808" cy="830997"/>
          </a:xfrm>
          <a:prstGeom prst="rect">
            <a:avLst/>
          </a:prstGeom>
        </p:spPr>
        <p:txBody>
          <a:bodyPr wrap="square">
            <a:spAutoFit/>
          </a:bodyPr>
          <a:lstStyle/>
          <a:p>
            <a:r>
              <a:rPr lang="en-US" altLang="zh-TW" sz="2400" dirty="0">
                <a:latin typeface="Times New Roman" pitchFamily="18" charset="0"/>
                <a:cs typeface="Times New Roman" pitchFamily="18" charset="0"/>
                <a:hlinkClick r:id="rId3"/>
              </a:rPr>
              <a:t>http://www.stanford.edu/group/glam/xlab/MatSci162_172/LectureNotes/06_Geometry,%20Detectors.pdf</a:t>
            </a:r>
            <a:endParaRPr lang="zh-TW"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671524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1835696" y="989439"/>
            <a:ext cx="3472555" cy="3303657"/>
          </a:xfrm>
          <a:prstGeom prst="rect">
            <a:avLst/>
          </a:prstGeom>
        </p:spPr>
      </p:pic>
      <p:sp>
        <p:nvSpPr>
          <p:cNvPr id="2" name="文字方塊 1"/>
          <p:cNvSpPr txBox="1"/>
          <p:nvPr/>
        </p:nvSpPr>
        <p:spPr>
          <a:xfrm>
            <a:off x="1187624" y="404664"/>
            <a:ext cx="5150000" cy="584775"/>
          </a:xfrm>
          <a:prstGeom prst="rect">
            <a:avLst/>
          </a:prstGeom>
          <a:noFill/>
        </p:spPr>
        <p:txBody>
          <a:bodyPr wrap="none" rtlCol="0">
            <a:spAutoFit/>
          </a:bodyPr>
          <a:lstStyle/>
          <a:p>
            <a:pPr lvl="0"/>
            <a:r>
              <a:rPr lang="en-US" altLang="zh-TW" sz="3200" dirty="0" smtClean="0">
                <a:latin typeface="Times New Roman" panose="02020603050405020304" pitchFamily="18" charset="0"/>
                <a:cs typeface="Times New Roman" panose="02020603050405020304" pitchFamily="18" charset="0"/>
              </a:rPr>
              <a:t>(a) </a:t>
            </a:r>
            <a:r>
              <a:rPr lang="en-US" altLang="zh-TW" sz="3200" dirty="0" err="1">
                <a:latin typeface="Times New Roman" panose="02020603050405020304" pitchFamily="18" charset="0"/>
                <a:cs typeface="Times New Roman" panose="02020603050405020304" pitchFamily="18" charset="0"/>
              </a:rPr>
              <a:t>Ewald</a:t>
            </a:r>
            <a:r>
              <a:rPr lang="en-US" altLang="zh-TW" sz="3200" dirty="0">
                <a:latin typeface="Times New Roman" panose="02020603050405020304" pitchFamily="18" charset="0"/>
                <a:cs typeface="Times New Roman" panose="02020603050405020304" pitchFamily="18" charset="0"/>
              </a:rPr>
              <a:t> sphere </a:t>
            </a:r>
            <a:r>
              <a:rPr lang="en-US" altLang="zh-TW" sz="3200" dirty="0" smtClean="0">
                <a:latin typeface="Times New Roman" panose="02020603050405020304" pitchFamily="18" charset="0"/>
                <a:cs typeface="Times New Roman" panose="02020603050405020304" pitchFamily="18" charset="0"/>
              </a:rPr>
              <a:t>construction</a:t>
            </a:r>
            <a:endParaRPr lang="zh-TW" altLang="zh-TW" sz="3200" dirty="0">
              <a:latin typeface="Times New Roman" panose="02020603050405020304" pitchFamily="18" charset="0"/>
              <a:cs typeface="Times New Roman" panose="02020603050405020304" pitchFamily="18" charset="0"/>
            </a:endParaRPr>
          </a:p>
        </p:txBody>
      </p:sp>
      <p:sp>
        <p:nvSpPr>
          <p:cNvPr id="5" name="文字方塊 4"/>
          <p:cNvSpPr txBox="1"/>
          <p:nvPr/>
        </p:nvSpPr>
        <p:spPr>
          <a:xfrm>
            <a:off x="6084168" y="980728"/>
            <a:ext cx="2627784" cy="2062103"/>
          </a:xfrm>
          <a:prstGeom prst="rect">
            <a:avLst/>
          </a:prstGeom>
          <a:noFill/>
        </p:spPr>
        <p:txBody>
          <a:bodyPr wrap="square" rtlCol="0">
            <a:spAutoFit/>
          </a:bodyPr>
          <a:lstStyle/>
          <a:p>
            <a:r>
              <a:rPr lang="en-US" altLang="zh-TW" sz="3200" dirty="0" smtClean="0">
                <a:latin typeface="Times New Roman" panose="02020603050405020304" pitchFamily="18" charset="0"/>
                <a:cs typeface="Times New Roman" panose="02020603050405020304" pitchFamily="18" charset="0"/>
              </a:rPr>
              <a:t>Reciprocal lattice of</a:t>
            </a:r>
            <a:r>
              <a:rPr lang="zh-TW" altLang="en-US" sz="3200" dirty="0" smtClean="0">
                <a:latin typeface="Times New Roman" panose="02020603050405020304" pitchFamily="18" charset="0"/>
                <a:cs typeface="Times New Roman" panose="02020603050405020304" pitchFamily="18" charset="0"/>
              </a:rPr>
              <a:t> </a:t>
            </a:r>
            <a:r>
              <a:rPr lang="en-US" altLang="zh-TW" sz="3200" dirty="0" smtClean="0">
                <a:latin typeface="Times New Roman" panose="02020603050405020304" pitchFamily="18" charset="0"/>
                <a:cs typeface="Times New Roman" panose="02020603050405020304" pitchFamily="18" charset="0"/>
              </a:rPr>
              <a:t>a polycrystalline</a:t>
            </a:r>
          </a:p>
          <a:p>
            <a:r>
              <a:rPr lang="en-US" altLang="zh-TW" sz="3200" dirty="0" smtClean="0">
                <a:latin typeface="Times New Roman" panose="02020603050405020304" pitchFamily="18" charset="0"/>
                <a:cs typeface="Times New Roman" panose="02020603050405020304" pitchFamily="18" charset="0"/>
              </a:rPr>
              <a:t>sample </a:t>
            </a:r>
            <a:endParaRPr lang="zh-TW" altLang="en-US" sz="3200" dirty="0" smtClean="0">
              <a:latin typeface="Times New Roman" panose="02020603050405020304" pitchFamily="18" charset="0"/>
              <a:cs typeface="Times New Roman" panose="02020603050405020304" pitchFamily="18" charset="0"/>
            </a:endParaRPr>
          </a:p>
        </p:txBody>
      </p:sp>
      <p:sp>
        <p:nvSpPr>
          <p:cNvPr id="7" name="文字方塊 6"/>
          <p:cNvSpPr txBox="1"/>
          <p:nvPr/>
        </p:nvSpPr>
        <p:spPr>
          <a:xfrm>
            <a:off x="6372200" y="3356992"/>
            <a:ext cx="2202847" cy="584775"/>
          </a:xfrm>
          <a:prstGeom prst="rect">
            <a:avLst/>
          </a:prstGeom>
          <a:noFill/>
        </p:spPr>
        <p:txBody>
          <a:bodyPr wrap="none" rtlCol="0">
            <a:spAutoFit/>
          </a:bodyPr>
          <a:lstStyle/>
          <a:p>
            <a:r>
              <a:rPr lang="en-US" altLang="zh-TW" sz="3200" dirty="0" smtClean="0">
                <a:latin typeface="Times New Roman" pitchFamily="18" charset="0"/>
                <a:cs typeface="Times New Roman" pitchFamily="18" charset="0"/>
              </a:rPr>
              <a:t>B.D. </a:t>
            </a:r>
            <a:r>
              <a:rPr lang="en-US" altLang="zh-TW" sz="3200" dirty="0" err="1" smtClean="0">
                <a:latin typeface="Times New Roman" pitchFamily="18" charset="0"/>
                <a:cs typeface="Times New Roman" pitchFamily="18" charset="0"/>
              </a:rPr>
              <a:t>Cullity</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10" name="物件 9"/>
          <p:cNvGraphicFramePr>
            <a:graphicFrameLocks noChangeAspect="1"/>
          </p:cNvGraphicFramePr>
          <p:nvPr/>
        </p:nvGraphicFramePr>
        <p:xfrm>
          <a:off x="762000" y="9180513"/>
          <a:ext cx="342900" cy="381000"/>
        </p:xfrm>
        <a:graphic>
          <a:graphicData uri="http://schemas.openxmlformats.org/presentationml/2006/ole">
            <mc:AlternateContent xmlns:mc="http://schemas.openxmlformats.org/markup-compatibility/2006">
              <mc:Choice xmlns:v="urn:schemas-microsoft-com:vml" Requires="v">
                <p:oleObj spid="_x0000_s59474" name="方程式" r:id="rId4" imgW="342751" imgH="380835" progId="Equation.3">
                  <p:embed/>
                </p:oleObj>
              </mc:Choice>
              <mc:Fallback>
                <p:oleObj name="方程式" r:id="rId4" imgW="342751" imgH="380835"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9180513"/>
                        <a:ext cx="3429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文字方塊 15"/>
          <p:cNvSpPr txBox="1"/>
          <p:nvPr/>
        </p:nvSpPr>
        <p:spPr>
          <a:xfrm>
            <a:off x="827584" y="5589240"/>
            <a:ext cx="8031366" cy="1077218"/>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Reciprocal lattice become a series of </a:t>
            </a:r>
            <a:r>
              <a:rPr lang="en-US" altLang="zh-TW" sz="3200" dirty="0" smtClean="0">
                <a:latin typeface="Times New Roman" panose="02020603050405020304" pitchFamily="18" charset="0"/>
                <a:cs typeface="Times New Roman" panose="02020603050405020304" pitchFamily="18" charset="0"/>
              </a:rPr>
              <a:t>concentric</a:t>
            </a:r>
          </a:p>
          <a:p>
            <a:r>
              <a:rPr lang="en-US" altLang="zh-TW" sz="3200" dirty="0" smtClean="0">
                <a:latin typeface="Times New Roman" panose="02020603050405020304" pitchFamily="18" charset="0"/>
                <a:cs typeface="Times New Roman" panose="02020603050405020304" pitchFamily="18" charset="0"/>
              </a:rPr>
              <a:t>spherical shells with         as their radius</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18" name="物件 17"/>
          <p:cNvGraphicFramePr>
            <a:graphicFrameLocks noChangeAspect="1"/>
          </p:cNvGraphicFramePr>
          <p:nvPr/>
        </p:nvGraphicFramePr>
        <p:xfrm>
          <a:off x="762000" y="9180513"/>
          <a:ext cx="342900" cy="381000"/>
        </p:xfrm>
        <a:graphic>
          <a:graphicData uri="http://schemas.openxmlformats.org/presentationml/2006/ole">
            <mc:AlternateContent xmlns:mc="http://schemas.openxmlformats.org/markup-compatibility/2006">
              <mc:Choice xmlns:v="urn:schemas-microsoft-com:vml" Requires="v">
                <p:oleObj spid="_x0000_s59475" name="方程式" r:id="rId6" imgW="342751" imgH="380835" progId="Equation.3">
                  <p:embed/>
                </p:oleObj>
              </mc:Choice>
              <mc:Fallback>
                <p:oleObj name="方程式" r:id="rId6" imgW="342751" imgH="380835"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9180513"/>
                        <a:ext cx="3429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6"/>
          <p:cNvGraphicFramePr>
            <a:graphicFrameLocks noChangeAspect="1"/>
          </p:cNvGraphicFramePr>
          <p:nvPr>
            <p:extLst>
              <p:ext uri="{D42A27DB-BD31-4B8C-83A1-F6EECF244321}">
                <p14:modId xmlns:p14="http://schemas.microsoft.com/office/powerpoint/2010/main" val="1193834014"/>
              </p:ext>
            </p:extLst>
          </p:nvPr>
        </p:nvGraphicFramePr>
        <p:xfrm>
          <a:off x="4414069" y="6111130"/>
          <a:ext cx="661987" cy="630238"/>
        </p:xfrm>
        <a:graphic>
          <a:graphicData uri="http://schemas.openxmlformats.org/presentationml/2006/ole">
            <mc:AlternateContent xmlns:mc="http://schemas.openxmlformats.org/markup-compatibility/2006">
              <mc:Choice xmlns:v="urn:schemas-microsoft-com:vml" Requires="v">
                <p:oleObj spid="_x0000_s59476" name="方程式" r:id="rId7" imgW="266400" imgH="253800" progId="Equation.3">
                  <p:embed/>
                </p:oleObj>
              </mc:Choice>
              <mc:Fallback>
                <p:oleObj name="方程式" r:id="rId7" imgW="266400" imgH="253800" progId="Equation.3">
                  <p:embed/>
                  <p:pic>
                    <p:nvPicPr>
                      <p:cNvPr id="0" name=""/>
                      <p:cNvPicPr>
                        <a:picLocks noChangeAspect="1" noChangeArrowheads="1"/>
                      </p:cNvPicPr>
                      <p:nvPr/>
                    </p:nvPicPr>
                    <p:blipFill>
                      <a:blip r:embed="rId8"/>
                      <a:srcRect/>
                      <a:stretch>
                        <a:fillRect/>
                      </a:stretch>
                    </p:blipFill>
                    <p:spPr bwMode="auto">
                      <a:xfrm>
                        <a:off x="4414069" y="6111130"/>
                        <a:ext cx="661987"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文字方塊 10"/>
          <p:cNvSpPr txBox="1"/>
          <p:nvPr/>
        </p:nvSpPr>
        <p:spPr>
          <a:xfrm>
            <a:off x="845240" y="4091588"/>
            <a:ext cx="7866711" cy="1569660"/>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Powder can be treated as a very </a:t>
            </a:r>
            <a:r>
              <a:rPr lang="en-US" altLang="zh-TW" sz="3200" dirty="0" smtClean="0">
                <a:latin typeface="Times New Roman" panose="02020603050405020304" pitchFamily="18" charset="0"/>
                <a:cs typeface="Times New Roman" panose="02020603050405020304" pitchFamily="18" charset="0"/>
              </a:rPr>
              <a:t>larger number </a:t>
            </a:r>
            <a:r>
              <a:rPr lang="en-US" altLang="zh-TW" sz="3200" dirty="0">
                <a:latin typeface="Times New Roman" panose="02020603050405020304" pitchFamily="18" charset="0"/>
                <a:cs typeface="Times New Roman" panose="02020603050405020304" pitchFamily="18" charset="0"/>
              </a:rPr>
              <a:t>of </a:t>
            </a:r>
            <a:r>
              <a:rPr lang="en-US" altLang="zh-TW" sz="3200" dirty="0" err="1">
                <a:latin typeface="Times New Roman" panose="02020603050405020304" pitchFamily="18" charset="0"/>
                <a:cs typeface="Times New Roman" panose="02020603050405020304" pitchFamily="18" charset="0"/>
              </a:rPr>
              <a:t>polycrystals</a:t>
            </a:r>
            <a:r>
              <a:rPr lang="en-US" altLang="zh-TW" sz="3200" dirty="0">
                <a:latin typeface="Times New Roman" panose="02020603050405020304" pitchFamily="18" charset="0"/>
                <a:cs typeface="Times New Roman" panose="02020603050405020304" pitchFamily="18" charset="0"/>
              </a:rPr>
              <a:t> with grain orientation in a random distribution</a:t>
            </a:r>
            <a:endParaRPr lang="zh-TW" alt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26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608854" y="188640"/>
            <a:ext cx="4179170" cy="3145809"/>
          </a:xfrm>
          <a:prstGeom prst="rect">
            <a:avLst/>
          </a:prstGeom>
        </p:spPr>
      </p:pic>
      <p:sp>
        <p:nvSpPr>
          <p:cNvPr id="3" name="文字方塊 2"/>
          <p:cNvSpPr txBox="1"/>
          <p:nvPr/>
        </p:nvSpPr>
        <p:spPr>
          <a:xfrm>
            <a:off x="4932040" y="764704"/>
            <a:ext cx="3717684" cy="1569660"/>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Intersection of </a:t>
            </a:r>
            <a:r>
              <a:rPr lang="en-US" altLang="zh-TW" sz="3200" dirty="0" err="1" smtClean="0">
                <a:latin typeface="Times New Roman" panose="02020603050405020304" pitchFamily="18" charset="0"/>
                <a:cs typeface="Times New Roman" panose="02020603050405020304" pitchFamily="18" charset="0"/>
              </a:rPr>
              <a:t>Ewald</a:t>
            </a:r>
            <a:endParaRPr lang="en-US" altLang="zh-TW" sz="3200" dirty="0" smtClean="0">
              <a:latin typeface="Times New Roman" panose="02020603050405020304" pitchFamily="18" charset="0"/>
              <a:cs typeface="Times New Roman" panose="02020603050405020304" pitchFamily="18" charset="0"/>
            </a:endParaRPr>
          </a:p>
          <a:p>
            <a:r>
              <a:rPr lang="en-US" altLang="zh-TW" sz="3200" dirty="0" smtClean="0">
                <a:latin typeface="Times New Roman" panose="02020603050405020304" pitchFamily="18" charset="0"/>
                <a:cs typeface="Times New Roman" panose="02020603050405020304" pitchFamily="18" charset="0"/>
              </a:rPr>
              <a:t>sphere with spherical</a:t>
            </a:r>
          </a:p>
          <a:p>
            <a:r>
              <a:rPr lang="en-US" altLang="zh-TW" sz="3200" dirty="0" smtClean="0">
                <a:latin typeface="Times New Roman" panose="02020603050405020304" pitchFamily="18" charset="0"/>
                <a:cs typeface="Times New Roman" panose="02020603050405020304" pitchFamily="18" charset="0"/>
              </a:rPr>
              <a:t>reciprocal lattice!</a:t>
            </a:r>
          </a:p>
        </p:txBody>
      </p:sp>
      <p:sp>
        <p:nvSpPr>
          <p:cNvPr id="4" name="文字方塊 3"/>
          <p:cNvSpPr txBox="1"/>
          <p:nvPr/>
        </p:nvSpPr>
        <p:spPr>
          <a:xfrm>
            <a:off x="971600" y="3284984"/>
            <a:ext cx="7920880" cy="1569660"/>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forms a cone resulting from the intersection between </a:t>
            </a:r>
            <a:r>
              <a:rPr lang="en-US" altLang="zh-TW" sz="3200" dirty="0" err="1">
                <a:latin typeface="Times New Roman" panose="02020603050405020304" pitchFamily="18" charset="0"/>
                <a:cs typeface="Times New Roman" panose="02020603050405020304" pitchFamily="18" charset="0"/>
              </a:rPr>
              <a:t>Ewald</a:t>
            </a:r>
            <a:r>
              <a:rPr lang="en-US" altLang="zh-TW" sz="3200" dirty="0">
                <a:latin typeface="Times New Roman" panose="02020603050405020304" pitchFamily="18" charset="0"/>
                <a:cs typeface="Times New Roman" panose="02020603050405020304" pitchFamily="18" charset="0"/>
              </a:rPr>
              <a:t> sphere and the spherical reciprocal lattice.</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3545984535"/>
              </p:ext>
            </p:extLst>
          </p:nvPr>
        </p:nvGraphicFramePr>
        <p:xfrm>
          <a:off x="611560" y="3284984"/>
          <a:ext cx="409575" cy="534987"/>
        </p:xfrm>
        <a:graphic>
          <a:graphicData uri="http://schemas.openxmlformats.org/presentationml/2006/ole">
            <mc:AlternateContent xmlns:mc="http://schemas.openxmlformats.org/markup-compatibility/2006">
              <mc:Choice xmlns:v="urn:schemas-microsoft-com:vml" Requires="v">
                <p:oleObj spid="_x0000_s58439" name="方程式" r:id="rId4" imgW="164880" imgH="215640" progId="Equation.3">
                  <p:embed/>
                </p:oleObj>
              </mc:Choice>
              <mc:Fallback>
                <p:oleObj name="方程式" r:id="rId4" imgW="164880" imgH="215640" progId="Equation.3">
                  <p:embed/>
                  <p:pic>
                    <p:nvPicPr>
                      <p:cNvPr id="0" name=""/>
                      <p:cNvPicPr>
                        <a:picLocks noChangeAspect="1" noChangeArrowheads="1"/>
                      </p:cNvPicPr>
                      <p:nvPr/>
                    </p:nvPicPr>
                    <p:blipFill>
                      <a:blip r:embed="rId5"/>
                      <a:srcRect/>
                      <a:stretch>
                        <a:fillRect/>
                      </a:stretch>
                    </p:blipFill>
                    <p:spPr bwMode="auto">
                      <a:xfrm>
                        <a:off x="611560" y="3284984"/>
                        <a:ext cx="409575"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字方塊 6"/>
          <p:cNvSpPr txBox="1"/>
          <p:nvPr/>
        </p:nvSpPr>
        <p:spPr>
          <a:xfrm>
            <a:off x="899592" y="4751273"/>
            <a:ext cx="8136904" cy="2062103"/>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The intersection between the </a:t>
            </a:r>
            <a:r>
              <a:rPr lang="en-US" altLang="zh-TW" sz="3200" dirty="0" smtClean="0">
                <a:latin typeface="Times New Roman" panose="02020603050405020304" pitchFamily="18" charset="0"/>
                <a:cs typeface="Times New Roman" panose="02020603050405020304" pitchFamily="18" charset="0"/>
              </a:rPr>
              <a:t>concentric spherical </a:t>
            </a:r>
            <a:r>
              <a:rPr lang="en-US" altLang="zh-TW" sz="3200" dirty="0">
                <a:latin typeface="Times New Roman" panose="02020603050405020304" pitchFamily="18" charset="0"/>
                <a:cs typeface="Times New Roman" panose="02020603050405020304" pitchFamily="18" charset="0"/>
              </a:rPr>
              <a:t>shells </a:t>
            </a:r>
            <a:r>
              <a:rPr lang="en-US" altLang="zh-TW" sz="3200" dirty="0" smtClean="0">
                <a:latin typeface="Times New Roman" panose="02020603050405020304" pitchFamily="18" charset="0"/>
                <a:cs typeface="Times New Roman" panose="02020603050405020304" pitchFamily="18" charset="0"/>
              </a:rPr>
              <a:t>of        in </a:t>
            </a:r>
            <a:r>
              <a:rPr lang="en-US" altLang="zh-TW" sz="3200" dirty="0">
                <a:latin typeface="Times New Roman" panose="02020603050405020304" pitchFamily="18" charset="0"/>
                <a:cs typeface="Times New Roman" panose="02020603050405020304" pitchFamily="18" charset="0"/>
              </a:rPr>
              <a:t>radius and the </a:t>
            </a:r>
            <a:r>
              <a:rPr lang="en-US" altLang="zh-TW" sz="3200" dirty="0" err="1">
                <a:latin typeface="Times New Roman" panose="02020603050405020304" pitchFamily="18" charset="0"/>
                <a:cs typeface="Times New Roman" panose="02020603050405020304" pitchFamily="18" charset="0"/>
              </a:rPr>
              <a:t>Ewald</a:t>
            </a:r>
            <a:r>
              <a:rPr lang="en-US" altLang="zh-TW" sz="3200" dirty="0">
                <a:latin typeface="Times New Roman" panose="02020603050405020304" pitchFamily="18" charset="0"/>
                <a:cs typeface="Times New Roman" panose="02020603050405020304" pitchFamily="18" charset="0"/>
              </a:rPr>
              <a:t> sphere of </a:t>
            </a:r>
            <a:r>
              <a:rPr lang="en-US" altLang="zh-TW" sz="3200" dirty="0" smtClean="0">
                <a:latin typeface="Times New Roman" panose="02020603050405020304" pitchFamily="18" charset="0"/>
                <a:cs typeface="Times New Roman" panose="02020603050405020304" pitchFamily="18" charset="0"/>
              </a:rPr>
              <a:t>radius                     are a series of circles (recorded as lines in films)</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8" name="Object 6"/>
          <p:cNvGraphicFramePr>
            <a:graphicFrameLocks noChangeAspect="1"/>
          </p:cNvGraphicFramePr>
          <p:nvPr>
            <p:extLst>
              <p:ext uri="{D42A27DB-BD31-4B8C-83A1-F6EECF244321}">
                <p14:modId xmlns:p14="http://schemas.microsoft.com/office/powerpoint/2010/main" val="2180312256"/>
              </p:ext>
            </p:extLst>
          </p:nvPr>
        </p:nvGraphicFramePr>
        <p:xfrm>
          <a:off x="4054029" y="5255329"/>
          <a:ext cx="661987" cy="630238"/>
        </p:xfrm>
        <a:graphic>
          <a:graphicData uri="http://schemas.openxmlformats.org/presentationml/2006/ole">
            <mc:AlternateContent xmlns:mc="http://schemas.openxmlformats.org/markup-compatibility/2006">
              <mc:Choice xmlns:v="urn:schemas-microsoft-com:vml" Requires="v">
                <p:oleObj spid="_x0000_s58440" name="方程式" r:id="rId6" imgW="266400" imgH="253800" progId="Equation.3">
                  <p:embed/>
                </p:oleObj>
              </mc:Choice>
              <mc:Fallback>
                <p:oleObj name="方程式" r:id="rId6" imgW="266400" imgH="253800" progId="Equation.3">
                  <p:embed/>
                  <p:pic>
                    <p:nvPicPr>
                      <p:cNvPr id="0" name=""/>
                      <p:cNvPicPr>
                        <a:picLocks noChangeAspect="1" noChangeArrowheads="1"/>
                      </p:cNvPicPr>
                      <p:nvPr/>
                    </p:nvPicPr>
                    <p:blipFill>
                      <a:blip r:embed="rId7"/>
                      <a:srcRect/>
                      <a:stretch>
                        <a:fillRect/>
                      </a:stretch>
                    </p:blipFill>
                    <p:spPr bwMode="auto">
                      <a:xfrm>
                        <a:off x="4054029" y="5255329"/>
                        <a:ext cx="661987"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2069808243"/>
              </p:ext>
            </p:extLst>
          </p:nvPr>
        </p:nvGraphicFramePr>
        <p:xfrm>
          <a:off x="3656062" y="5831393"/>
          <a:ext cx="1924050" cy="441325"/>
        </p:xfrm>
        <a:graphic>
          <a:graphicData uri="http://schemas.openxmlformats.org/presentationml/2006/ole">
            <mc:AlternateContent xmlns:mc="http://schemas.openxmlformats.org/markup-compatibility/2006">
              <mc:Choice xmlns:v="urn:schemas-microsoft-com:vml" Requires="v">
                <p:oleObj spid="_x0000_s58441" name="方程式" r:id="rId8" imgW="774360" imgH="177480" progId="Equation.3">
                  <p:embed/>
                </p:oleObj>
              </mc:Choice>
              <mc:Fallback>
                <p:oleObj name="方程式" r:id="rId8" imgW="774360" imgH="177480" progId="Equation.3">
                  <p:embed/>
                  <p:pic>
                    <p:nvPicPr>
                      <p:cNvPr id="0" name=""/>
                      <p:cNvPicPr>
                        <a:picLocks noChangeAspect="1" noChangeArrowheads="1"/>
                      </p:cNvPicPr>
                      <p:nvPr/>
                    </p:nvPicPr>
                    <p:blipFill>
                      <a:blip r:embed="rId9"/>
                      <a:srcRect/>
                      <a:stretch>
                        <a:fillRect/>
                      </a:stretch>
                    </p:blipFill>
                    <p:spPr bwMode="auto">
                      <a:xfrm>
                        <a:off x="3656062" y="5831393"/>
                        <a:ext cx="192405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919945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259632" y="1700808"/>
            <a:ext cx="6988141" cy="2304256"/>
          </a:xfrm>
          <a:prstGeom prst="rect">
            <a:avLst/>
          </a:prstGeom>
        </p:spPr>
      </p:pic>
      <p:sp>
        <p:nvSpPr>
          <p:cNvPr id="2" name="文字方塊 1"/>
          <p:cNvSpPr txBox="1"/>
          <p:nvPr/>
        </p:nvSpPr>
        <p:spPr>
          <a:xfrm>
            <a:off x="899592" y="332656"/>
            <a:ext cx="7920880" cy="1569660"/>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Example</a:t>
            </a:r>
            <a:endParaRPr lang="zh-TW" altLang="zh-TW" sz="3200" dirty="0">
              <a:latin typeface="Times New Roman" panose="02020603050405020304" pitchFamily="18" charset="0"/>
              <a:cs typeface="Times New Roman" panose="02020603050405020304" pitchFamily="18" charset="0"/>
            </a:endParaRPr>
          </a:p>
          <a:p>
            <a:r>
              <a:rPr lang="en-US" altLang="zh-TW" sz="3200" dirty="0" smtClean="0">
                <a:latin typeface="Times New Roman" panose="02020603050405020304" pitchFamily="18" charset="0"/>
                <a:cs typeface="Times New Roman" panose="02020603050405020304" pitchFamily="18" charset="0"/>
              </a:rPr>
              <a:t>Debye-</a:t>
            </a:r>
            <a:r>
              <a:rPr lang="en-US" altLang="zh-TW" sz="3200" dirty="0" err="1" smtClean="0">
                <a:latin typeface="Times New Roman" panose="02020603050405020304" pitchFamily="18" charset="0"/>
                <a:cs typeface="Times New Roman" panose="02020603050405020304" pitchFamily="18" charset="0"/>
              </a:rPr>
              <a:t>Scherrer</a:t>
            </a:r>
            <a:r>
              <a:rPr lang="en-US" altLang="zh-TW" sz="3200" dirty="0" smtClean="0">
                <a:latin typeface="Times New Roman" panose="02020603050405020304" pitchFamily="18" charset="0"/>
                <a:cs typeface="Times New Roman" panose="02020603050405020304" pitchFamily="18" charset="0"/>
              </a:rPr>
              <a:t> </a:t>
            </a:r>
            <a:r>
              <a:rPr lang="en-US" altLang="zh-TW" sz="3200" dirty="0">
                <a:latin typeface="Times New Roman" panose="02020603050405020304" pitchFamily="18" charset="0"/>
                <a:cs typeface="Times New Roman" panose="02020603050405020304" pitchFamily="18" charset="0"/>
              </a:rPr>
              <a:t>powder pattern of Cu made with Cu </a:t>
            </a:r>
            <a:r>
              <a:rPr lang="en-US" altLang="zh-TW" sz="3200" i="1" dirty="0" smtClean="0">
                <a:latin typeface="Times New Roman" panose="02020603050405020304" pitchFamily="18" charset="0"/>
                <a:cs typeface="Times New Roman" panose="02020603050405020304" pitchFamily="18" charset="0"/>
              </a:rPr>
              <a:t>K</a:t>
            </a:r>
            <a:r>
              <a:rPr lang="en-US" altLang="zh-TW" sz="3200" i="1" baseline="-2500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smtClean="0">
                <a:latin typeface="Times New Roman" panose="02020603050405020304" pitchFamily="18" charset="0"/>
                <a:cs typeface="Times New Roman" panose="02020603050405020304" pitchFamily="18" charset="0"/>
              </a:rPr>
              <a:t>radiation</a:t>
            </a:r>
            <a:endParaRPr lang="zh-TW" altLang="zh-TW"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105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663183" y="476672"/>
            <a:ext cx="7653233" cy="5477751"/>
          </a:xfrm>
          <a:prstGeom prst="rect">
            <a:avLst/>
          </a:prstGeom>
        </p:spPr>
      </p:pic>
      <p:sp>
        <p:nvSpPr>
          <p:cNvPr id="3" name="矩形 2"/>
          <p:cNvSpPr/>
          <p:nvPr/>
        </p:nvSpPr>
        <p:spPr>
          <a:xfrm>
            <a:off x="2477549" y="6093296"/>
            <a:ext cx="4254691" cy="584775"/>
          </a:xfrm>
          <a:prstGeom prst="rect">
            <a:avLst/>
          </a:prstGeom>
        </p:spPr>
        <p:txBody>
          <a:bodyPr wrap="none">
            <a:spAutoFit/>
          </a:bodyPr>
          <a:lstStyle/>
          <a:p>
            <a:r>
              <a:rPr lang="en-US" altLang="zh-TW" sz="3200" kern="100" dirty="0">
                <a:latin typeface="Times New Roman" panose="02020603050405020304" pitchFamily="18" charset="0"/>
                <a:cs typeface="Times New Roman" panose="02020603050405020304" pitchFamily="18" charset="0"/>
              </a:rPr>
              <a:t>a typical X-ray spectrum</a:t>
            </a:r>
            <a:endParaRPr lang="zh-TW"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800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561841140"/>
              </p:ext>
            </p:extLst>
          </p:nvPr>
        </p:nvGraphicFramePr>
        <p:xfrm>
          <a:off x="323528" y="1412776"/>
          <a:ext cx="8532440" cy="4179840"/>
        </p:xfrm>
        <a:graphic>
          <a:graphicData uri="http://schemas.openxmlformats.org/drawingml/2006/table">
            <a:tbl>
              <a:tblPr/>
              <a:tblGrid>
                <a:gridCol w="865120"/>
                <a:gridCol w="866144"/>
                <a:gridCol w="1221406"/>
                <a:gridCol w="1114194"/>
                <a:gridCol w="1036652"/>
                <a:gridCol w="877167"/>
                <a:gridCol w="1534128"/>
                <a:gridCol w="1017629"/>
              </a:tblGrid>
              <a:tr h="431888">
                <a:tc>
                  <a:txBody>
                    <a:bodyPr/>
                    <a:lstStyle/>
                    <a:p>
                      <a:pPr algn="ctr">
                        <a:spcAft>
                          <a:spcPts val="0"/>
                        </a:spcAft>
                        <a:tabLst>
                          <a:tab pos="457200" algn="l"/>
                          <a:tab pos="914400" algn="l"/>
                        </a:tabLst>
                      </a:pPr>
                      <a:r>
                        <a:rPr lang="en-US" sz="2400" kern="100" dirty="0">
                          <a:latin typeface="Times New Roman" pitchFamily="18" charset="0"/>
                          <a:ea typeface="新細明體"/>
                          <a:cs typeface="Times New Roman" pitchFamily="18" charset="0"/>
                        </a:rPr>
                        <a:t>1</a:t>
                      </a:r>
                      <a:endParaRPr lang="zh-TW" sz="2400" kern="100" dirty="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2</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3</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4</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5</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6</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dirty="0">
                          <a:latin typeface="Times New Roman" pitchFamily="18" charset="0"/>
                          <a:ea typeface="新細明體"/>
                          <a:cs typeface="Times New Roman" pitchFamily="18" charset="0"/>
                        </a:rPr>
                        <a:t>7</a:t>
                      </a:r>
                      <a:endParaRPr lang="zh-TW" sz="2400" kern="100" dirty="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8</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2">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line</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hkl</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i="1" kern="100" dirty="0" smtClean="0">
                          <a:latin typeface="Times New Roman" pitchFamily="18" charset="0"/>
                          <a:ea typeface="新細明體"/>
                          <a:cs typeface="Times New Roman" pitchFamily="18" charset="0"/>
                        </a:rPr>
                        <a:t>h</a:t>
                      </a:r>
                      <a:r>
                        <a:rPr lang="en-US" sz="2400" kern="100" baseline="30000" dirty="0" smtClean="0">
                          <a:latin typeface="Times New Roman" pitchFamily="18" charset="0"/>
                          <a:ea typeface="新細明體"/>
                          <a:cs typeface="Times New Roman" pitchFamily="18" charset="0"/>
                        </a:rPr>
                        <a:t>2</a:t>
                      </a:r>
                      <a:r>
                        <a:rPr lang="en-US" sz="2400" kern="100" dirty="0" smtClean="0">
                          <a:latin typeface="Times New Roman" pitchFamily="18" charset="0"/>
                          <a:ea typeface="新細明體"/>
                          <a:cs typeface="Times New Roman" pitchFamily="18" charset="0"/>
                        </a:rPr>
                        <a:t>+</a:t>
                      </a:r>
                      <a:r>
                        <a:rPr lang="en-US" sz="2400" i="1" kern="100" dirty="0" smtClean="0">
                          <a:latin typeface="Times New Roman" pitchFamily="18" charset="0"/>
                          <a:ea typeface="新細明體"/>
                          <a:cs typeface="Times New Roman" pitchFamily="18" charset="0"/>
                        </a:rPr>
                        <a:t>k</a:t>
                      </a:r>
                      <a:r>
                        <a:rPr lang="en-US" sz="2400" kern="100" baseline="30000" dirty="0" smtClean="0">
                          <a:latin typeface="Times New Roman" pitchFamily="18" charset="0"/>
                          <a:ea typeface="新細明體"/>
                          <a:cs typeface="Times New Roman" pitchFamily="18" charset="0"/>
                        </a:rPr>
                        <a:t>2</a:t>
                      </a:r>
                      <a:r>
                        <a:rPr lang="en-US" sz="2400" kern="100" dirty="0" smtClean="0">
                          <a:latin typeface="Times New Roman" pitchFamily="18" charset="0"/>
                          <a:ea typeface="新細明體"/>
                          <a:cs typeface="Times New Roman" pitchFamily="18" charset="0"/>
                        </a:rPr>
                        <a:t>+</a:t>
                      </a:r>
                      <a:r>
                        <a:rPr lang="en-US" sz="2400" i="1" kern="100" dirty="0" smtClean="0">
                          <a:latin typeface="Times New Roman" pitchFamily="18" charset="0"/>
                          <a:ea typeface="新細明體"/>
                          <a:cs typeface="Times New Roman" pitchFamily="18" charset="0"/>
                        </a:rPr>
                        <a:t>l</a:t>
                      </a:r>
                      <a:r>
                        <a:rPr lang="en-US" sz="2400" kern="100" baseline="30000" dirty="0" smtClean="0">
                          <a:latin typeface="Times New Roman" pitchFamily="18" charset="0"/>
                          <a:ea typeface="新細明體"/>
                          <a:cs typeface="Times New Roman" pitchFamily="18" charset="0"/>
                        </a:rPr>
                        <a:t>2</a:t>
                      </a:r>
                      <a:endParaRPr lang="en-US" sz="2400" kern="100" baseline="30000" dirty="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dirty="0" smtClean="0">
                          <a:latin typeface="Times New Roman" pitchFamily="18" charset="0"/>
                          <a:ea typeface="新細明體"/>
                          <a:cs typeface="Times New Roman" pitchFamily="18" charset="0"/>
                        </a:rPr>
                        <a:t>sin</a:t>
                      </a:r>
                      <a:r>
                        <a:rPr lang="en-US" sz="2400" kern="100" baseline="30000" dirty="0" smtClean="0">
                          <a:latin typeface="Times New Roman" pitchFamily="18" charset="0"/>
                          <a:ea typeface="新細明體"/>
                          <a:cs typeface="Times New Roman" pitchFamily="18" charset="0"/>
                        </a:rPr>
                        <a:t>2</a:t>
                      </a:r>
                      <a:r>
                        <a:rPr lang="en-US" sz="2400" i="1" kern="100" dirty="0" smtClean="0">
                          <a:latin typeface="Times New Roman" pitchFamily="18" charset="0"/>
                          <a:ea typeface="新細明體"/>
                          <a:cs typeface="Times New Roman" pitchFamily="18" charset="0"/>
                          <a:sym typeface="Symbol"/>
                        </a:rPr>
                        <a:t></a:t>
                      </a:r>
                      <a:endParaRPr lang="en-US" sz="2400" i="1" kern="100" dirty="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dirty="0" smtClean="0">
                          <a:latin typeface="Times New Roman" pitchFamily="18" charset="0"/>
                          <a:ea typeface="新細明體"/>
                          <a:cs typeface="Times New Roman" pitchFamily="18" charset="0"/>
                        </a:rPr>
                        <a:t>sin</a:t>
                      </a:r>
                      <a:r>
                        <a:rPr lang="en-US" sz="2400" i="1" kern="100" dirty="0" smtClean="0">
                          <a:latin typeface="Times New Roman" pitchFamily="18" charset="0"/>
                          <a:ea typeface="新細明體"/>
                          <a:cs typeface="Times New Roman" pitchFamily="18" charset="0"/>
                          <a:sym typeface="Symbol"/>
                        </a:rPr>
                        <a:t></a:t>
                      </a:r>
                      <a:endParaRPr lang="en-US" sz="2400" kern="100" dirty="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i="1" kern="100" dirty="0" smtClean="0">
                          <a:latin typeface="Times New Roman" pitchFamily="18" charset="0"/>
                          <a:ea typeface="新細明體"/>
                          <a:cs typeface="Times New Roman" pitchFamily="18" charset="0"/>
                          <a:sym typeface="Symbol"/>
                        </a:rPr>
                        <a:t> </a:t>
                      </a:r>
                      <a:r>
                        <a:rPr lang="en-US" sz="2400" kern="100" dirty="0" smtClean="0">
                          <a:latin typeface="Times New Roman" pitchFamily="18" charset="0"/>
                          <a:ea typeface="新細明體"/>
                          <a:cs typeface="Times New Roman" pitchFamily="18" charset="0"/>
                          <a:sym typeface="Symbol"/>
                        </a:rPr>
                        <a:t>(</a:t>
                      </a:r>
                      <a:r>
                        <a:rPr lang="en-US" sz="2400" kern="100" baseline="30000" dirty="0" smtClean="0">
                          <a:latin typeface="Times New Roman" pitchFamily="18" charset="0"/>
                          <a:ea typeface="新細明體"/>
                          <a:cs typeface="Times New Roman" pitchFamily="18" charset="0"/>
                          <a:sym typeface="Symbol"/>
                        </a:rPr>
                        <a:t>o</a:t>
                      </a:r>
                      <a:r>
                        <a:rPr lang="en-US" sz="2400" kern="100" dirty="0" smtClean="0">
                          <a:latin typeface="Times New Roman" pitchFamily="18" charset="0"/>
                          <a:ea typeface="新細明體"/>
                          <a:cs typeface="Times New Roman" pitchFamily="18" charset="0"/>
                          <a:sym typeface="Symbol"/>
                        </a:rPr>
                        <a:t>)</a:t>
                      </a:r>
                      <a:endParaRPr lang="en-US" sz="2400" kern="100" dirty="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dirty="0" smtClean="0">
                          <a:latin typeface="Times New Roman" pitchFamily="18" charset="0"/>
                          <a:ea typeface="新細明體"/>
                          <a:cs typeface="Times New Roman" pitchFamily="18" charset="0"/>
                        </a:rPr>
                        <a:t>sin</a:t>
                      </a:r>
                      <a:r>
                        <a:rPr lang="en-US" sz="2400" i="1" kern="100" dirty="0" smtClean="0">
                          <a:latin typeface="Times New Roman" pitchFamily="18" charset="0"/>
                          <a:ea typeface="新細明體"/>
                          <a:cs typeface="Times New Roman" pitchFamily="18" charset="0"/>
                          <a:sym typeface="Symbol"/>
                        </a:rPr>
                        <a:t></a:t>
                      </a:r>
                      <a:r>
                        <a:rPr lang="en-US" sz="2400" kern="100" dirty="0" smtClean="0">
                          <a:latin typeface="Times New Roman" pitchFamily="18" charset="0"/>
                          <a:ea typeface="新細明體"/>
                          <a:cs typeface="Times New Roman" pitchFamily="18" charset="0"/>
                          <a:sym typeface="Symbol"/>
                        </a:rPr>
                        <a:t>/</a:t>
                      </a:r>
                      <a:r>
                        <a:rPr lang="en-US" sz="2400" i="1" kern="100" dirty="0" smtClean="0">
                          <a:latin typeface="Times New Roman" pitchFamily="18" charset="0"/>
                          <a:ea typeface="新細明體"/>
                          <a:cs typeface="Times New Roman" pitchFamily="18" charset="0"/>
                          <a:sym typeface="Symbol"/>
                        </a:rPr>
                        <a:t></a:t>
                      </a:r>
                      <a:r>
                        <a:rPr lang="en-US" sz="2400" i="0" kern="100" dirty="0" smtClean="0">
                          <a:latin typeface="Times New Roman" pitchFamily="18" charset="0"/>
                          <a:ea typeface="新細明體"/>
                          <a:cs typeface="Times New Roman" pitchFamily="18" charset="0"/>
                          <a:sym typeface="Symbol"/>
                        </a:rPr>
                        <a:t>(Å</a:t>
                      </a:r>
                      <a:r>
                        <a:rPr lang="en-US" sz="2400" i="0" kern="100" baseline="30000" dirty="0" smtClean="0">
                          <a:latin typeface="Times New Roman" pitchFamily="18" charset="0"/>
                          <a:ea typeface="新細明體"/>
                          <a:cs typeface="Times New Roman" pitchFamily="18" charset="0"/>
                          <a:sym typeface="Symbol"/>
                        </a:rPr>
                        <a:t>-1</a:t>
                      </a:r>
                      <a:r>
                        <a:rPr lang="en-US" sz="2400" i="0" kern="100" dirty="0" smtClean="0">
                          <a:latin typeface="Times New Roman" pitchFamily="18" charset="0"/>
                          <a:ea typeface="新細明體"/>
                          <a:cs typeface="Times New Roman" pitchFamily="18" charset="0"/>
                          <a:sym typeface="Symbol"/>
                        </a:rPr>
                        <a:t>)</a:t>
                      </a:r>
                      <a:endParaRPr lang="en-US" sz="2400" i="0" kern="100" dirty="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i="1" kern="100" dirty="0" err="1" smtClean="0">
                          <a:latin typeface="Times New Roman" pitchFamily="18" charset="0"/>
                          <a:ea typeface="新細明體"/>
                          <a:cs typeface="Times New Roman" pitchFamily="18" charset="0"/>
                        </a:rPr>
                        <a:t>f</a:t>
                      </a:r>
                      <a:r>
                        <a:rPr lang="en-US" sz="2400" kern="100" baseline="-25000" dirty="0" err="1" smtClean="0">
                          <a:latin typeface="Times New Roman" pitchFamily="18" charset="0"/>
                          <a:ea typeface="新細明體"/>
                          <a:cs typeface="Times New Roman" pitchFamily="18" charset="0"/>
                        </a:rPr>
                        <a:t>Cu</a:t>
                      </a:r>
                      <a:endParaRPr lang="en-US" sz="2400" kern="100" baseline="-25000" dirty="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7330">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1</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2</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3</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4</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5</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6</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7</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8</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latin typeface="Times New Roman" pitchFamily="18" charset="0"/>
                          <a:ea typeface="新細明體"/>
                          <a:cs typeface="Times New Roman" pitchFamily="18" charset="0"/>
                        </a:rPr>
                        <a:t>111</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200</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220</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311</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222</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400</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331</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420</a:t>
                      </a:r>
                      <a:endParaRPr lang="zh-TW" sz="2400" kern="100" dirty="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latin typeface="Times New Roman" pitchFamily="18" charset="0"/>
                          <a:ea typeface="新細明體"/>
                          <a:cs typeface="Times New Roman" pitchFamily="18" charset="0"/>
                        </a:rPr>
                        <a:t>3</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4</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8</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11</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12</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16</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19</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20</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latin typeface="Times New Roman" pitchFamily="18" charset="0"/>
                          <a:ea typeface="新細明體"/>
                          <a:cs typeface="Times New Roman" pitchFamily="18" charset="0"/>
                        </a:rPr>
                        <a:t>0.1365</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0.1820</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0.364</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0.500</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0.546</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0.728</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0.865</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0.910</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latin typeface="Times New Roman" pitchFamily="18" charset="0"/>
                          <a:ea typeface="新細明體"/>
                          <a:cs typeface="Times New Roman" pitchFamily="18" charset="0"/>
                        </a:rPr>
                        <a:t>0.369</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0.427</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0.603</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0.707</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0.739</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0.853</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0.930</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0.954</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latin typeface="Times New Roman" pitchFamily="18" charset="0"/>
                          <a:ea typeface="新細明體"/>
                          <a:cs typeface="Times New Roman" pitchFamily="18" charset="0"/>
                        </a:rPr>
                        <a:t>21.7</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25.3</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37.1</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45.0</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47.6</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58.5</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68.4</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72.6</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latin typeface="Times New Roman" pitchFamily="18" charset="0"/>
                          <a:ea typeface="新細明體"/>
                          <a:cs typeface="Times New Roman" pitchFamily="18" charset="0"/>
                        </a:rPr>
                        <a:t>0.24</a:t>
                      </a:r>
                      <a:endParaRPr lang="zh-TW" sz="2400" kern="100">
                        <a:latin typeface="Times New Roman" pitchFamily="18" charset="0"/>
                        <a:ea typeface="新細明體"/>
                        <a:cs typeface="Times New Roman" pitchFamily="18" charset="0"/>
                      </a:endParaRPr>
                    </a:p>
                    <a:p>
                      <a:pPr algn="ctr">
                        <a:spcAft>
                          <a:spcPts val="0"/>
                        </a:spcAft>
                        <a:tabLst>
                          <a:tab pos="914400" algn="l"/>
                        </a:tabLst>
                      </a:pPr>
                      <a:r>
                        <a:rPr lang="en-US" sz="2400" kern="100">
                          <a:latin typeface="Times New Roman" pitchFamily="18" charset="0"/>
                          <a:ea typeface="新細明體"/>
                          <a:cs typeface="Times New Roman" pitchFamily="18" charset="0"/>
                        </a:rPr>
                        <a:t>0.27</a:t>
                      </a:r>
                      <a:endParaRPr lang="zh-TW" sz="2400" kern="100">
                        <a:latin typeface="Times New Roman" pitchFamily="18" charset="0"/>
                        <a:ea typeface="新細明體"/>
                        <a:cs typeface="Times New Roman" pitchFamily="18" charset="0"/>
                      </a:endParaRPr>
                    </a:p>
                    <a:p>
                      <a:pPr algn="ctr">
                        <a:spcAft>
                          <a:spcPts val="0"/>
                        </a:spcAft>
                        <a:tabLst>
                          <a:tab pos="914400" algn="l"/>
                        </a:tabLst>
                      </a:pPr>
                      <a:r>
                        <a:rPr lang="en-US" sz="2400" kern="100">
                          <a:latin typeface="Times New Roman" pitchFamily="18" charset="0"/>
                          <a:ea typeface="新細明體"/>
                          <a:cs typeface="Times New Roman" pitchFamily="18" charset="0"/>
                        </a:rPr>
                        <a:t>0.39</a:t>
                      </a:r>
                      <a:endParaRPr lang="zh-TW" sz="2400" kern="100">
                        <a:latin typeface="Times New Roman" pitchFamily="18" charset="0"/>
                        <a:ea typeface="新細明體"/>
                        <a:cs typeface="Times New Roman" pitchFamily="18" charset="0"/>
                      </a:endParaRPr>
                    </a:p>
                    <a:p>
                      <a:pPr algn="ctr">
                        <a:spcAft>
                          <a:spcPts val="0"/>
                        </a:spcAft>
                        <a:tabLst>
                          <a:tab pos="914400" algn="l"/>
                        </a:tabLst>
                      </a:pPr>
                      <a:r>
                        <a:rPr lang="en-US" sz="2400" kern="100">
                          <a:latin typeface="Times New Roman" pitchFamily="18" charset="0"/>
                          <a:ea typeface="新細明體"/>
                          <a:cs typeface="Times New Roman" pitchFamily="18" charset="0"/>
                        </a:rPr>
                        <a:t>0.46</a:t>
                      </a:r>
                      <a:endParaRPr lang="zh-TW" sz="2400" kern="100">
                        <a:latin typeface="Times New Roman" pitchFamily="18" charset="0"/>
                        <a:ea typeface="新細明體"/>
                        <a:cs typeface="Times New Roman" pitchFamily="18" charset="0"/>
                      </a:endParaRPr>
                    </a:p>
                    <a:p>
                      <a:pPr algn="ctr">
                        <a:spcAft>
                          <a:spcPts val="0"/>
                        </a:spcAft>
                        <a:tabLst>
                          <a:tab pos="914400" algn="l"/>
                        </a:tabLst>
                      </a:pPr>
                      <a:r>
                        <a:rPr lang="en-US" sz="2400" kern="100">
                          <a:latin typeface="Times New Roman" pitchFamily="18" charset="0"/>
                          <a:ea typeface="新細明體"/>
                          <a:cs typeface="Times New Roman" pitchFamily="18" charset="0"/>
                        </a:rPr>
                        <a:t>0.48</a:t>
                      </a:r>
                      <a:endParaRPr lang="zh-TW" sz="2400" kern="100">
                        <a:latin typeface="Times New Roman" pitchFamily="18" charset="0"/>
                        <a:ea typeface="新細明體"/>
                        <a:cs typeface="Times New Roman" pitchFamily="18" charset="0"/>
                      </a:endParaRPr>
                    </a:p>
                    <a:p>
                      <a:pPr algn="ctr">
                        <a:spcAft>
                          <a:spcPts val="0"/>
                        </a:spcAft>
                        <a:tabLst>
                          <a:tab pos="914400" algn="l"/>
                        </a:tabLst>
                      </a:pPr>
                      <a:r>
                        <a:rPr lang="en-US" sz="2400" kern="100">
                          <a:latin typeface="Times New Roman" pitchFamily="18" charset="0"/>
                          <a:ea typeface="新細明體"/>
                          <a:cs typeface="Times New Roman" pitchFamily="18" charset="0"/>
                        </a:rPr>
                        <a:t>0.55</a:t>
                      </a:r>
                      <a:endParaRPr lang="zh-TW" sz="2400" kern="100">
                        <a:latin typeface="Times New Roman" pitchFamily="18" charset="0"/>
                        <a:ea typeface="新細明體"/>
                        <a:cs typeface="Times New Roman" pitchFamily="18" charset="0"/>
                      </a:endParaRPr>
                    </a:p>
                    <a:p>
                      <a:pPr algn="ctr">
                        <a:spcAft>
                          <a:spcPts val="0"/>
                        </a:spcAft>
                        <a:tabLst>
                          <a:tab pos="914400" algn="l"/>
                        </a:tabLst>
                      </a:pPr>
                      <a:r>
                        <a:rPr lang="en-US" sz="2400" kern="100">
                          <a:latin typeface="Times New Roman" pitchFamily="18" charset="0"/>
                          <a:ea typeface="新細明體"/>
                          <a:cs typeface="Times New Roman" pitchFamily="18" charset="0"/>
                        </a:rPr>
                        <a:t>0.60</a:t>
                      </a:r>
                      <a:endParaRPr lang="zh-TW" sz="2400" kern="100">
                        <a:latin typeface="Times New Roman" pitchFamily="18" charset="0"/>
                        <a:ea typeface="新細明體"/>
                        <a:cs typeface="Times New Roman" pitchFamily="18" charset="0"/>
                      </a:endParaRPr>
                    </a:p>
                    <a:p>
                      <a:pPr algn="ctr">
                        <a:spcAft>
                          <a:spcPts val="0"/>
                        </a:spcAft>
                        <a:tabLst>
                          <a:tab pos="914400" algn="l"/>
                        </a:tabLst>
                      </a:pPr>
                      <a:r>
                        <a:rPr lang="en-US" sz="2400" kern="100">
                          <a:latin typeface="Times New Roman" pitchFamily="18" charset="0"/>
                          <a:ea typeface="新細明體"/>
                          <a:cs typeface="Times New Roman" pitchFamily="18" charset="0"/>
                        </a:rPr>
                        <a:t>0.62</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latin typeface="Times New Roman" pitchFamily="18" charset="0"/>
                          <a:ea typeface="新細明體"/>
                          <a:cs typeface="Times New Roman" pitchFamily="18" charset="0"/>
                        </a:rPr>
                        <a:t>22.1</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20.9</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16.8</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14.8</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14.2</a:t>
                      </a:r>
                      <a:endParaRPr lang="zh-TW" sz="2400" kern="100" dirty="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dirty="0">
                          <a:latin typeface="Times New Roman" pitchFamily="18" charset="0"/>
                          <a:ea typeface="新細明體"/>
                          <a:cs typeface="Times New Roman" pitchFamily="18" charset="0"/>
                        </a:rPr>
                        <a:t>12.5</a:t>
                      </a:r>
                      <a:endParaRPr lang="zh-TW" sz="2400" kern="100" dirty="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dirty="0">
                          <a:latin typeface="Times New Roman" pitchFamily="18" charset="0"/>
                          <a:ea typeface="新細明體"/>
                          <a:cs typeface="Times New Roman" pitchFamily="18" charset="0"/>
                        </a:rPr>
                        <a:t>11.5</a:t>
                      </a:r>
                      <a:endParaRPr lang="zh-TW" sz="2400" kern="100" dirty="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dirty="0">
                          <a:latin typeface="Times New Roman" pitchFamily="18" charset="0"/>
                          <a:ea typeface="新細明體"/>
                          <a:cs typeface="Times New Roman" pitchFamily="18" charset="0"/>
                        </a:rPr>
                        <a:t>11.1</a:t>
                      </a:r>
                      <a:endParaRPr lang="zh-TW" sz="2400" kern="100" dirty="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921370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473110226"/>
              </p:ext>
            </p:extLst>
          </p:nvPr>
        </p:nvGraphicFramePr>
        <p:xfrm>
          <a:off x="1000100" y="692696"/>
          <a:ext cx="7715304" cy="4023360"/>
        </p:xfrm>
        <a:graphic>
          <a:graphicData uri="http://schemas.openxmlformats.org/drawingml/2006/table">
            <a:tbl>
              <a:tblPr/>
              <a:tblGrid>
                <a:gridCol w="670896"/>
                <a:gridCol w="967208"/>
                <a:gridCol w="1170341"/>
                <a:gridCol w="1318497"/>
                <a:gridCol w="1240226"/>
                <a:gridCol w="1006344"/>
                <a:gridCol w="1341792"/>
              </a:tblGrid>
              <a:tr h="365271">
                <a:tc>
                  <a:txBody>
                    <a:bodyPr/>
                    <a:lstStyle/>
                    <a:p>
                      <a:pPr algn="ctr">
                        <a:spcAft>
                          <a:spcPts val="0"/>
                        </a:spcAft>
                        <a:tabLst>
                          <a:tab pos="457200" algn="l"/>
                          <a:tab pos="914400" algn="l"/>
                        </a:tabLst>
                      </a:pPr>
                      <a:r>
                        <a:rPr lang="en-US" sz="2400" kern="100" dirty="0">
                          <a:latin typeface="Times New Roman" pitchFamily="18" charset="0"/>
                          <a:ea typeface="新細明體"/>
                          <a:cs typeface="Times New Roman" pitchFamily="18" charset="0"/>
                        </a:rPr>
                        <a:t>1</a:t>
                      </a:r>
                      <a:endParaRPr lang="zh-TW" sz="2400" kern="100" dirty="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9</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10</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11</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12</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13</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14</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39">
                <a:tc rowSpan="2">
                  <a:txBody>
                    <a:bodyPr/>
                    <a:lstStyle/>
                    <a:p>
                      <a:pPr algn="ctr">
                        <a:spcAft>
                          <a:spcPts val="0"/>
                        </a:spcAft>
                        <a:tabLst>
                          <a:tab pos="457200" algn="l"/>
                          <a:tab pos="914400" algn="l"/>
                        </a:tabLst>
                      </a:pPr>
                      <a:r>
                        <a:rPr lang="en-US" sz="2400" kern="100" dirty="0">
                          <a:latin typeface="Times New Roman" pitchFamily="18" charset="0"/>
                          <a:ea typeface="新細明體"/>
                          <a:cs typeface="Times New Roman" pitchFamily="18" charset="0"/>
                        </a:rPr>
                        <a:t>line</a:t>
                      </a:r>
                      <a:endParaRPr lang="zh-TW" sz="2400" kern="100" dirty="0">
                        <a:latin typeface="Times New Roman" pitchFamily="18" charset="0"/>
                        <a:ea typeface="新細明體"/>
                        <a:cs typeface="Times New Roman"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algn="ctr">
                        <a:spcAft>
                          <a:spcPts val="0"/>
                        </a:spcAft>
                        <a:tabLst>
                          <a:tab pos="457200" algn="l"/>
                          <a:tab pos="914400" algn="l"/>
                        </a:tabLst>
                      </a:pPr>
                      <a:r>
                        <a:rPr lang="en-US" sz="2400" kern="100" dirty="0" smtClean="0">
                          <a:latin typeface="Times New Roman" pitchFamily="18" charset="0"/>
                          <a:ea typeface="新細明體"/>
                          <a:cs typeface="Times New Roman" pitchFamily="18" charset="0"/>
                        </a:rPr>
                        <a:t>|</a:t>
                      </a:r>
                      <a:r>
                        <a:rPr lang="en-US" sz="2400" i="1" kern="100" dirty="0" smtClean="0">
                          <a:latin typeface="Times New Roman" pitchFamily="18" charset="0"/>
                          <a:ea typeface="新細明體"/>
                          <a:cs typeface="Times New Roman" pitchFamily="18" charset="0"/>
                        </a:rPr>
                        <a:t>F</a:t>
                      </a:r>
                      <a:r>
                        <a:rPr lang="en-US" sz="2400" kern="100" dirty="0" smtClean="0">
                          <a:latin typeface="Times New Roman" pitchFamily="18" charset="0"/>
                          <a:ea typeface="新細明體"/>
                          <a:cs typeface="Times New Roman" pitchFamily="18" charset="0"/>
                        </a:rPr>
                        <a:t>|</a:t>
                      </a:r>
                      <a:r>
                        <a:rPr lang="en-US" sz="2400" kern="100" baseline="30000" dirty="0" smtClean="0">
                          <a:latin typeface="Times New Roman" pitchFamily="18" charset="0"/>
                          <a:ea typeface="新細明體"/>
                          <a:cs typeface="Times New Roman" pitchFamily="18" charset="0"/>
                        </a:rPr>
                        <a:t>2</a:t>
                      </a:r>
                      <a:endParaRPr lang="en-US" sz="2400" kern="100" baseline="30000" dirty="0">
                        <a:latin typeface="Times New Roman" pitchFamily="18" charset="0"/>
                        <a:ea typeface="新細明體"/>
                        <a:cs typeface="Times New Roman"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algn="ctr">
                        <a:spcAft>
                          <a:spcPts val="0"/>
                        </a:spcAft>
                        <a:tabLst>
                          <a:tab pos="457200" algn="l"/>
                          <a:tab pos="914400" algn="l"/>
                        </a:tabLst>
                      </a:pPr>
                      <a:r>
                        <a:rPr lang="en-US" sz="2400" kern="100" dirty="0">
                          <a:latin typeface="Times New Roman" pitchFamily="18" charset="0"/>
                          <a:ea typeface="新細明體"/>
                          <a:cs typeface="Times New Roman" pitchFamily="18" charset="0"/>
                        </a:rPr>
                        <a:t>P</a:t>
                      </a:r>
                      <a:endParaRPr lang="zh-TW" sz="2400" kern="100" dirty="0">
                        <a:latin typeface="Times New Roman" pitchFamily="18" charset="0"/>
                        <a:ea typeface="新細明體"/>
                        <a:cs typeface="Times New Roman"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algn="ctr">
                        <a:spcAft>
                          <a:spcPts val="0"/>
                        </a:spcAft>
                        <a:tabLst>
                          <a:tab pos="457200" algn="l"/>
                          <a:tab pos="914400" algn="l"/>
                        </a:tabLst>
                      </a:pPr>
                      <a:endParaRPr lang="en-US" sz="2400" i="1" kern="100" dirty="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3">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Relative integrated intensity</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36203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3">
                  <a:txBody>
                    <a:bodyPr/>
                    <a:lstStyle/>
                    <a:p>
                      <a:pPr algn="l">
                        <a:spcAft>
                          <a:spcPts val="0"/>
                        </a:spcAft>
                        <a:tabLst>
                          <a:tab pos="457200" algn="l"/>
                          <a:tab pos="914400" algn="l"/>
                        </a:tabLst>
                      </a:pPr>
                      <a:r>
                        <a:rPr lang="en-US" sz="2400" kern="100" dirty="0">
                          <a:latin typeface="Times New Roman" pitchFamily="18" charset="0"/>
                          <a:ea typeface="新細明體"/>
                          <a:cs typeface="Times New Roman" pitchFamily="18" charset="0"/>
                        </a:rPr>
                        <a:t>Calc</a:t>
                      </a:r>
                      <a:r>
                        <a:rPr lang="en-US" sz="2400" kern="100" dirty="0" smtClean="0">
                          <a:latin typeface="Times New Roman" pitchFamily="18" charset="0"/>
                          <a:ea typeface="新細明體"/>
                          <a:cs typeface="Times New Roman" pitchFamily="18" charset="0"/>
                        </a:rPr>
                        <a:t>.(</a:t>
                      </a:r>
                      <a:r>
                        <a:rPr lang="en-US" sz="1800" kern="100" dirty="0" smtClean="0">
                          <a:latin typeface="Times New Roman" pitchFamily="18" charset="0"/>
                          <a:ea typeface="新細明體"/>
                          <a:cs typeface="Times New Roman" pitchFamily="18" charset="0"/>
                        </a:rPr>
                        <a:t>x10</a:t>
                      </a:r>
                      <a:r>
                        <a:rPr lang="en-US" sz="1800" kern="100" baseline="30000" dirty="0" smtClean="0">
                          <a:latin typeface="Times New Roman" pitchFamily="18" charset="0"/>
                          <a:ea typeface="新細明體"/>
                          <a:cs typeface="Times New Roman" pitchFamily="18" charset="0"/>
                        </a:rPr>
                        <a:t>5</a:t>
                      </a:r>
                      <a:r>
                        <a:rPr lang="en-US" sz="2400" kern="100" dirty="0" smtClean="0">
                          <a:latin typeface="Times New Roman" pitchFamily="18" charset="0"/>
                          <a:ea typeface="新細明體"/>
                          <a:cs typeface="Times New Roman" pitchFamily="18" charset="0"/>
                        </a:rPr>
                        <a:t>)   </a:t>
                      </a:r>
                      <a:r>
                        <a:rPr lang="en-US" sz="2400" kern="100" dirty="0">
                          <a:latin typeface="Times New Roman" pitchFamily="18" charset="0"/>
                          <a:ea typeface="新細明體"/>
                          <a:cs typeface="Times New Roman" pitchFamily="18" charset="0"/>
                        </a:rPr>
                        <a:t>Calc.   </a:t>
                      </a:r>
                      <a:r>
                        <a:rPr lang="en-US" sz="2400" kern="100" dirty="0" smtClean="0">
                          <a:latin typeface="Times New Roman" pitchFamily="18" charset="0"/>
                          <a:ea typeface="新細明體"/>
                          <a:cs typeface="Times New Roman" pitchFamily="18" charset="0"/>
                        </a:rPr>
                        <a:t>    Obs</a:t>
                      </a:r>
                      <a:r>
                        <a:rPr lang="en-US" sz="2400" kern="100" dirty="0">
                          <a:latin typeface="Times New Roman" pitchFamily="18" charset="0"/>
                          <a:ea typeface="新細明體"/>
                          <a:cs typeface="Times New Roman" pitchFamily="18" charset="0"/>
                        </a:rPr>
                        <a:t>.</a:t>
                      </a:r>
                      <a:endParaRPr lang="zh-TW" sz="2400" kern="100" dirty="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2482551">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1</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2</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3</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4</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5</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6</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7</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8</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latin typeface="Times New Roman" pitchFamily="18" charset="0"/>
                          <a:ea typeface="新細明體"/>
                          <a:cs typeface="Times New Roman" pitchFamily="18" charset="0"/>
                        </a:rPr>
                        <a:t>7810</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6990</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4520</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3500</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3230</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2500</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2120</a:t>
                      </a:r>
                      <a:endParaRPr lang="zh-TW" sz="2400" kern="100" dirty="0">
                        <a:latin typeface="Times New Roman" pitchFamily="18" charset="0"/>
                        <a:ea typeface="新細明體"/>
                        <a:cs typeface="Times New Roman" pitchFamily="18" charset="0"/>
                      </a:endParaRPr>
                    </a:p>
                    <a:p>
                      <a:pPr algn="ctr">
                        <a:spcAft>
                          <a:spcPts val="0"/>
                        </a:spcAft>
                      </a:pPr>
                      <a:r>
                        <a:rPr lang="en-US" sz="2400" kern="100" dirty="0">
                          <a:latin typeface="Times New Roman" pitchFamily="18" charset="0"/>
                          <a:ea typeface="新細明體"/>
                          <a:cs typeface="Times New Roman" pitchFamily="18" charset="0"/>
                        </a:rPr>
                        <a:t>1970</a:t>
                      </a:r>
                      <a:endParaRPr lang="zh-TW" sz="2400" kern="100" dirty="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8</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6</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12</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24</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8</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6</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24</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24</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latin typeface="Times New Roman" pitchFamily="18" charset="0"/>
                          <a:ea typeface="新細明體"/>
                          <a:cs typeface="Times New Roman" pitchFamily="18" charset="0"/>
                        </a:rPr>
                        <a:t>12.03</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8.50</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3.70</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2.83</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2.74</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3.18</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4.81</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6.15</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7.52 </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3.56</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2.01</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2.38</a:t>
                      </a:r>
                      <a:endParaRPr lang="zh-TW" sz="2400" kern="100">
                        <a:latin typeface="Times New Roman" pitchFamily="18" charset="0"/>
                        <a:ea typeface="新細明體"/>
                        <a:cs typeface="Times New Roman" pitchFamily="18" charset="0"/>
                      </a:endParaRPr>
                    </a:p>
                    <a:p>
                      <a:pPr algn="ctr">
                        <a:spcAft>
                          <a:spcPts val="0"/>
                        </a:spcAft>
                      </a:pPr>
                      <a:r>
                        <a:rPr lang="en-US" sz="2400" kern="100">
                          <a:latin typeface="Times New Roman" pitchFamily="18" charset="0"/>
                          <a:ea typeface="新細明體"/>
                          <a:cs typeface="Times New Roman" pitchFamily="18" charset="0"/>
                        </a:rPr>
                        <a:t>0.71</a:t>
                      </a:r>
                      <a:endParaRPr lang="zh-TW" sz="2400" kern="100">
                        <a:latin typeface="Times New Roman" pitchFamily="18" charset="0"/>
                        <a:ea typeface="新細明體"/>
                        <a:cs typeface="Times New Roman" pitchFamily="18" charset="0"/>
                      </a:endParaRPr>
                    </a:p>
                    <a:p>
                      <a:pPr algn="ctr">
                        <a:spcAft>
                          <a:spcPts val="0"/>
                        </a:spcAft>
                        <a:tabLst>
                          <a:tab pos="914400" algn="l"/>
                        </a:tabLst>
                      </a:pPr>
                      <a:r>
                        <a:rPr lang="en-US" sz="2400" kern="100">
                          <a:latin typeface="Times New Roman" pitchFamily="18" charset="0"/>
                          <a:ea typeface="新細明體"/>
                          <a:cs typeface="Times New Roman" pitchFamily="18" charset="0"/>
                        </a:rPr>
                        <a:t>0.48</a:t>
                      </a:r>
                      <a:endParaRPr lang="zh-TW" sz="2400" kern="100">
                        <a:latin typeface="Times New Roman" pitchFamily="18" charset="0"/>
                        <a:ea typeface="新細明體"/>
                        <a:cs typeface="Times New Roman" pitchFamily="18" charset="0"/>
                      </a:endParaRPr>
                    </a:p>
                    <a:p>
                      <a:pPr algn="ctr">
                        <a:spcAft>
                          <a:spcPts val="0"/>
                        </a:spcAft>
                        <a:tabLst>
                          <a:tab pos="914400" algn="l"/>
                        </a:tabLst>
                      </a:pPr>
                      <a:r>
                        <a:rPr lang="en-US" sz="2400" kern="100">
                          <a:latin typeface="Times New Roman" pitchFamily="18" charset="0"/>
                          <a:ea typeface="新細明體"/>
                          <a:cs typeface="Times New Roman" pitchFamily="18" charset="0"/>
                        </a:rPr>
                        <a:t>2.45</a:t>
                      </a:r>
                      <a:endParaRPr lang="zh-TW" sz="2400" kern="100">
                        <a:latin typeface="Times New Roman" pitchFamily="18" charset="0"/>
                        <a:ea typeface="新細明體"/>
                        <a:cs typeface="Times New Roman" pitchFamily="18" charset="0"/>
                      </a:endParaRPr>
                    </a:p>
                    <a:p>
                      <a:pPr algn="ctr">
                        <a:spcAft>
                          <a:spcPts val="0"/>
                        </a:spcAft>
                        <a:tabLst>
                          <a:tab pos="914400" algn="l"/>
                        </a:tabLst>
                      </a:pPr>
                      <a:r>
                        <a:rPr lang="en-US" sz="2400" kern="100">
                          <a:latin typeface="Times New Roman" pitchFamily="18" charset="0"/>
                          <a:ea typeface="新細明體"/>
                          <a:cs typeface="Times New Roman" pitchFamily="18" charset="0"/>
                        </a:rPr>
                        <a:t>2.91</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 pos="914400" algn="l"/>
                        </a:tabLst>
                      </a:pPr>
                      <a:r>
                        <a:rPr lang="en-US" sz="2400" kern="100">
                          <a:latin typeface="Times New Roman" pitchFamily="18" charset="0"/>
                          <a:ea typeface="新細明體"/>
                          <a:cs typeface="Times New Roman" pitchFamily="18" charset="0"/>
                        </a:rPr>
                        <a:t>10.0</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4.7</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2.7</a:t>
                      </a:r>
                      <a:endParaRPr lang="zh-TW" sz="2400" kern="100">
                        <a:latin typeface="Times New Roman" pitchFamily="18" charset="0"/>
                        <a:ea typeface="新細明體"/>
                        <a:cs typeface="Times New Roman" pitchFamily="18" charset="0"/>
                      </a:endParaRPr>
                    </a:p>
                    <a:p>
                      <a:pPr algn="ctr">
                        <a:spcAft>
                          <a:spcPts val="0"/>
                        </a:spcAft>
                        <a:tabLst>
                          <a:tab pos="457200" algn="l"/>
                          <a:tab pos="914400" algn="l"/>
                        </a:tabLst>
                      </a:pPr>
                      <a:r>
                        <a:rPr lang="en-US" sz="2400" kern="100">
                          <a:latin typeface="Times New Roman" pitchFamily="18" charset="0"/>
                          <a:ea typeface="新細明體"/>
                          <a:cs typeface="Times New Roman" pitchFamily="18" charset="0"/>
                        </a:rPr>
                        <a:t>3.2</a:t>
                      </a:r>
                      <a:endParaRPr lang="zh-TW" sz="2400" kern="100">
                        <a:latin typeface="Times New Roman" pitchFamily="18" charset="0"/>
                        <a:ea typeface="新細明體"/>
                        <a:cs typeface="Times New Roman" pitchFamily="18" charset="0"/>
                      </a:endParaRPr>
                    </a:p>
                    <a:p>
                      <a:pPr algn="ctr">
                        <a:spcAft>
                          <a:spcPts val="0"/>
                        </a:spcAft>
                        <a:tabLst>
                          <a:tab pos="914400" algn="l"/>
                        </a:tabLst>
                      </a:pPr>
                      <a:r>
                        <a:rPr lang="en-US" sz="2400" kern="100">
                          <a:latin typeface="Times New Roman" pitchFamily="18" charset="0"/>
                          <a:ea typeface="新細明體"/>
                          <a:cs typeface="Times New Roman" pitchFamily="18" charset="0"/>
                        </a:rPr>
                        <a:t>0.9</a:t>
                      </a:r>
                      <a:endParaRPr lang="zh-TW" sz="2400" kern="100">
                        <a:latin typeface="Times New Roman" pitchFamily="18" charset="0"/>
                        <a:ea typeface="新細明體"/>
                        <a:cs typeface="Times New Roman" pitchFamily="18" charset="0"/>
                      </a:endParaRPr>
                    </a:p>
                    <a:p>
                      <a:pPr algn="ctr">
                        <a:spcAft>
                          <a:spcPts val="0"/>
                        </a:spcAft>
                        <a:tabLst>
                          <a:tab pos="914400" algn="l"/>
                        </a:tabLst>
                      </a:pPr>
                      <a:r>
                        <a:rPr lang="en-US" sz="2400" kern="100">
                          <a:latin typeface="Times New Roman" pitchFamily="18" charset="0"/>
                          <a:ea typeface="新細明體"/>
                          <a:cs typeface="Times New Roman" pitchFamily="18" charset="0"/>
                        </a:rPr>
                        <a:t>0.6</a:t>
                      </a:r>
                      <a:endParaRPr lang="zh-TW" sz="2400" kern="100">
                        <a:latin typeface="Times New Roman" pitchFamily="18" charset="0"/>
                        <a:ea typeface="新細明體"/>
                        <a:cs typeface="Times New Roman" pitchFamily="18" charset="0"/>
                      </a:endParaRPr>
                    </a:p>
                    <a:p>
                      <a:pPr algn="ctr">
                        <a:spcAft>
                          <a:spcPts val="0"/>
                        </a:spcAft>
                        <a:tabLst>
                          <a:tab pos="914400" algn="l"/>
                        </a:tabLst>
                      </a:pPr>
                      <a:r>
                        <a:rPr lang="en-US" sz="2400" kern="100">
                          <a:latin typeface="Times New Roman" pitchFamily="18" charset="0"/>
                          <a:ea typeface="新細明體"/>
                          <a:cs typeface="Times New Roman" pitchFamily="18" charset="0"/>
                        </a:rPr>
                        <a:t>3.3</a:t>
                      </a:r>
                      <a:endParaRPr lang="zh-TW" sz="2400" kern="100">
                        <a:latin typeface="Times New Roman" pitchFamily="18" charset="0"/>
                        <a:ea typeface="新細明體"/>
                        <a:cs typeface="Times New Roman" pitchFamily="18" charset="0"/>
                      </a:endParaRPr>
                    </a:p>
                    <a:p>
                      <a:pPr algn="ctr">
                        <a:spcAft>
                          <a:spcPts val="0"/>
                        </a:spcAft>
                        <a:tabLst>
                          <a:tab pos="914400" algn="l"/>
                        </a:tabLst>
                      </a:pPr>
                      <a:r>
                        <a:rPr lang="en-US" sz="2400" kern="100">
                          <a:latin typeface="Times New Roman" pitchFamily="18" charset="0"/>
                          <a:ea typeface="新細明體"/>
                          <a:cs typeface="Times New Roman" pitchFamily="18" charset="0"/>
                        </a:rPr>
                        <a:t>3.9</a:t>
                      </a:r>
                      <a:endParaRPr lang="zh-TW" sz="2400" kern="10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0" algn="l"/>
                        </a:tabLst>
                      </a:pPr>
                      <a:r>
                        <a:rPr lang="en-US" sz="2400" kern="100" dirty="0">
                          <a:latin typeface="Times New Roman" pitchFamily="18" charset="0"/>
                          <a:ea typeface="新細明體"/>
                          <a:cs typeface="Times New Roman" pitchFamily="18" charset="0"/>
                        </a:rPr>
                        <a:t>Vs</a:t>
                      </a:r>
                      <a:endParaRPr lang="zh-TW" sz="2400" kern="100" dirty="0">
                        <a:latin typeface="Times New Roman" pitchFamily="18" charset="0"/>
                        <a:ea typeface="新細明體"/>
                        <a:cs typeface="Times New Roman" pitchFamily="18" charset="0"/>
                      </a:endParaRPr>
                    </a:p>
                    <a:p>
                      <a:pPr algn="ctr">
                        <a:spcAft>
                          <a:spcPts val="0"/>
                        </a:spcAft>
                        <a:tabLst>
                          <a:tab pos="914400" algn="l"/>
                        </a:tabLst>
                      </a:pPr>
                      <a:r>
                        <a:rPr lang="en-US" sz="2400" kern="100" dirty="0">
                          <a:latin typeface="Times New Roman" pitchFamily="18" charset="0"/>
                          <a:ea typeface="新細明體"/>
                          <a:cs typeface="Times New Roman" pitchFamily="18" charset="0"/>
                        </a:rPr>
                        <a:t>S</a:t>
                      </a:r>
                      <a:endParaRPr lang="zh-TW" sz="2400" kern="100" dirty="0">
                        <a:latin typeface="Times New Roman" pitchFamily="18" charset="0"/>
                        <a:ea typeface="新細明體"/>
                        <a:cs typeface="Times New Roman" pitchFamily="18" charset="0"/>
                      </a:endParaRPr>
                    </a:p>
                    <a:p>
                      <a:pPr algn="ctr">
                        <a:spcAft>
                          <a:spcPts val="0"/>
                        </a:spcAft>
                        <a:tabLst>
                          <a:tab pos="914400" algn="l"/>
                        </a:tabLst>
                      </a:pPr>
                      <a:r>
                        <a:rPr lang="en-US" sz="2400" kern="100" dirty="0">
                          <a:latin typeface="Times New Roman" pitchFamily="18" charset="0"/>
                          <a:ea typeface="新細明體"/>
                          <a:cs typeface="Times New Roman" pitchFamily="18" charset="0"/>
                        </a:rPr>
                        <a:t>s</a:t>
                      </a:r>
                      <a:endParaRPr lang="zh-TW" sz="2400" kern="100" dirty="0">
                        <a:latin typeface="Times New Roman" pitchFamily="18" charset="0"/>
                        <a:ea typeface="新細明體"/>
                        <a:cs typeface="Times New Roman" pitchFamily="18" charset="0"/>
                      </a:endParaRPr>
                    </a:p>
                    <a:p>
                      <a:pPr algn="ctr">
                        <a:spcAft>
                          <a:spcPts val="0"/>
                        </a:spcAft>
                        <a:tabLst>
                          <a:tab pos="914400" algn="l"/>
                        </a:tabLst>
                      </a:pPr>
                      <a:r>
                        <a:rPr lang="en-US" sz="2400" kern="100" dirty="0">
                          <a:latin typeface="Times New Roman" pitchFamily="18" charset="0"/>
                          <a:ea typeface="新細明體"/>
                          <a:cs typeface="Times New Roman" pitchFamily="18" charset="0"/>
                        </a:rPr>
                        <a:t>s</a:t>
                      </a:r>
                      <a:endParaRPr lang="zh-TW" sz="2400" kern="100" dirty="0">
                        <a:latin typeface="Times New Roman" pitchFamily="18" charset="0"/>
                        <a:ea typeface="新細明體"/>
                        <a:cs typeface="Times New Roman" pitchFamily="18" charset="0"/>
                      </a:endParaRPr>
                    </a:p>
                    <a:p>
                      <a:pPr algn="ctr">
                        <a:spcAft>
                          <a:spcPts val="0"/>
                        </a:spcAft>
                        <a:tabLst>
                          <a:tab pos="914400" algn="l"/>
                        </a:tabLst>
                      </a:pPr>
                      <a:r>
                        <a:rPr lang="en-US" sz="2400" kern="100" dirty="0">
                          <a:latin typeface="Times New Roman" pitchFamily="18" charset="0"/>
                          <a:ea typeface="新細明體"/>
                          <a:cs typeface="Times New Roman" pitchFamily="18" charset="0"/>
                        </a:rPr>
                        <a:t>m</a:t>
                      </a:r>
                      <a:endParaRPr lang="zh-TW" sz="2400" kern="100" dirty="0">
                        <a:latin typeface="Times New Roman" pitchFamily="18" charset="0"/>
                        <a:ea typeface="新細明體"/>
                        <a:cs typeface="Times New Roman" pitchFamily="18" charset="0"/>
                      </a:endParaRPr>
                    </a:p>
                    <a:p>
                      <a:pPr algn="ctr">
                        <a:spcAft>
                          <a:spcPts val="0"/>
                        </a:spcAft>
                        <a:tabLst>
                          <a:tab pos="914400" algn="l"/>
                        </a:tabLst>
                      </a:pPr>
                      <a:r>
                        <a:rPr lang="en-US" sz="2400" kern="100" dirty="0">
                          <a:latin typeface="Times New Roman" pitchFamily="18" charset="0"/>
                          <a:ea typeface="新細明體"/>
                          <a:cs typeface="Times New Roman" pitchFamily="18" charset="0"/>
                        </a:rPr>
                        <a:t>w</a:t>
                      </a:r>
                      <a:endParaRPr lang="zh-TW" sz="2400" kern="100" dirty="0">
                        <a:latin typeface="Times New Roman" pitchFamily="18" charset="0"/>
                        <a:ea typeface="新細明體"/>
                        <a:cs typeface="Times New Roman" pitchFamily="18" charset="0"/>
                      </a:endParaRPr>
                    </a:p>
                    <a:p>
                      <a:pPr algn="ctr">
                        <a:spcAft>
                          <a:spcPts val="0"/>
                        </a:spcAft>
                        <a:tabLst>
                          <a:tab pos="914400" algn="l"/>
                        </a:tabLst>
                      </a:pPr>
                      <a:r>
                        <a:rPr lang="en-US" sz="2400" kern="100" dirty="0">
                          <a:latin typeface="Times New Roman" pitchFamily="18" charset="0"/>
                          <a:ea typeface="新細明體"/>
                          <a:cs typeface="Times New Roman" pitchFamily="18" charset="0"/>
                        </a:rPr>
                        <a:t>s</a:t>
                      </a:r>
                      <a:endParaRPr lang="zh-TW" sz="2400" kern="100" dirty="0">
                        <a:latin typeface="Times New Roman" pitchFamily="18" charset="0"/>
                        <a:ea typeface="新細明體"/>
                        <a:cs typeface="Times New Roman" pitchFamily="18" charset="0"/>
                      </a:endParaRPr>
                    </a:p>
                    <a:p>
                      <a:pPr algn="ctr">
                        <a:spcAft>
                          <a:spcPts val="0"/>
                        </a:spcAft>
                        <a:tabLst>
                          <a:tab pos="914400" algn="l"/>
                        </a:tabLst>
                      </a:pPr>
                      <a:r>
                        <a:rPr lang="en-US" sz="2400" kern="100" dirty="0">
                          <a:latin typeface="Times New Roman" pitchFamily="18" charset="0"/>
                          <a:ea typeface="新細明體"/>
                          <a:cs typeface="Times New Roman" pitchFamily="18" charset="0"/>
                        </a:rPr>
                        <a:t>s</a:t>
                      </a:r>
                      <a:endParaRPr lang="zh-TW" sz="2400" kern="100" dirty="0">
                        <a:latin typeface="Times New Roman" pitchFamily="18" charset="0"/>
                        <a:ea typeface="新細明體"/>
                        <a:cs typeface="Times New Roman"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214282" y="1717674"/>
            <a:ext cx="642974" cy="3046988"/>
          </a:xfrm>
          <a:prstGeom prst="rect">
            <a:avLst/>
          </a:prstGeom>
        </p:spPr>
        <p:txBody>
          <a:bodyPr wrap="square">
            <a:spAutoFit/>
          </a:bodyPr>
          <a:lstStyle/>
          <a:p>
            <a:pPr algn="ctr">
              <a:spcAft>
                <a:spcPts val="0"/>
              </a:spcAft>
            </a:pPr>
            <a:r>
              <a:rPr lang="en-US" sz="2400" kern="100" dirty="0" smtClean="0">
                <a:latin typeface="Times New Roman" pitchFamily="18" charset="0"/>
                <a:ea typeface="新細明體"/>
                <a:cs typeface="Times New Roman" pitchFamily="18" charset="0"/>
              </a:rPr>
              <a:t>111</a:t>
            </a:r>
            <a:endParaRPr lang="zh-TW" altLang="en-US" sz="2400" kern="100" dirty="0" smtClean="0">
              <a:latin typeface="Times New Roman" pitchFamily="18" charset="0"/>
              <a:cs typeface="Times New Roman" pitchFamily="18" charset="0"/>
            </a:endParaRPr>
          </a:p>
          <a:p>
            <a:pPr algn="ctr">
              <a:spcAft>
                <a:spcPts val="0"/>
              </a:spcAft>
            </a:pPr>
            <a:r>
              <a:rPr lang="en-US" sz="2400" kern="100" dirty="0" smtClean="0">
                <a:latin typeface="Times New Roman" pitchFamily="18" charset="0"/>
                <a:ea typeface="新細明體"/>
                <a:cs typeface="Times New Roman" pitchFamily="18" charset="0"/>
              </a:rPr>
              <a:t>200</a:t>
            </a:r>
            <a:endParaRPr lang="zh-TW" altLang="en-US" sz="2400" kern="100" dirty="0" smtClean="0">
              <a:latin typeface="Times New Roman" pitchFamily="18" charset="0"/>
              <a:cs typeface="Times New Roman" pitchFamily="18" charset="0"/>
            </a:endParaRPr>
          </a:p>
          <a:p>
            <a:pPr algn="ctr">
              <a:spcAft>
                <a:spcPts val="0"/>
              </a:spcAft>
            </a:pPr>
            <a:r>
              <a:rPr lang="en-US" sz="2400" kern="100" dirty="0" smtClean="0">
                <a:latin typeface="Times New Roman" pitchFamily="18" charset="0"/>
                <a:ea typeface="新細明體"/>
                <a:cs typeface="Times New Roman" pitchFamily="18" charset="0"/>
              </a:rPr>
              <a:t>220</a:t>
            </a:r>
            <a:endParaRPr lang="zh-TW" altLang="en-US" sz="2400" kern="100" dirty="0" smtClean="0">
              <a:latin typeface="Times New Roman" pitchFamily="18" charset="0"/>
              <a:cs typeface="Times New Roman" pitchFamily="18" charset="0"/>
            </a:endParaRPr>
          </a:p>
          <a:p>
            <a:pPr algn="ctr">
              <a:spcAft>
                <a:spcPts val="0"/>
              </a:spcAft>
            </a:pPr>
            <a:r>
              <a:rPr lang="en-US" sz="2400" kern="100" dirty="0" smtClean="0">
                <a:latin typeface="Times New Roman" pitchFamily="18" charset="0"/>
                <a:ea typeface="新細明體"/>
                <a:cs typeface="Times New Roman" pitchFamily="18" charset="0"/>
              </a:rPr>
              <a:t>311</a:t>
            </a:r>
            <a:endParaRPr lang="zh-TW" altLang="en-US" sz="2400" kern="100" dirty="0" smtClean="0">
              <a:latin typeface="Times New Roman" pitchFamily="18" charset="0"/>
              <a:cs typeface="Times New Roman" pitchFamily="18" charset="0"/>
            </a:endParaRPr>
          </a:p>
          <a:p>
            <a:pPr algn="ctr">
              <a:spcAft>
                <a:spcPts val="0"/>
              </a:spcAft>
            </a:pPr>
            <a:r>
              <a:rPr lang="en-US" sz="2400" kern="100" dirty="0" smtClean="0">
                <a:latin typeface="Times New Roman" pitchFamily="18" charset="0"/>
                <a:ea typeface="新細明體"/>
                <a:cs typeface="Times New Roman" pitchFamily="18" charset="0"/>
              </a:rPr>
              <a:t>222</a:t>
            </a:r>
            <a:endParaRPr lang="zh-TW" altLang="en-US" sz="2400" kern="100" dirty="0" smtClean="0">
              <a:latin typeface="Times New Roman" pitchFamily="18" charset="0"/>
              <a:cs typeface="Times New Roman" pitchFamily="18" charset="0"/>
            </a:endParaRPr>
          </a:p>
          <a:p>
            <a:pPr algn="ctr">
              <a:spcAft>
                <a:spcPts val="0"/>
              </a:spcAft>
            </a:pPr>
            <a:r>
              <a:rPr lang="en-US" sz="2400" kern="100" dirty="0" smtClean="0">
                <a:latin typeface="Times New Roman" pitchFamily="18" charset="0"/>
                <a:ea typeface="新細明體"/>
                <a:cs typeface="Times New Roman" pitchFamily="18" charset="0"/>
              </a:rPr>
              <a:t>400</a:t>
            </a:r>
            <a:endParaRPr lang="zh-TW" altLang="en-US" sz="2400" kern="100" dirty="0" smtClean="0">
              <a:latin typeface="Times New Roman" pitchFamily="18" charset="0"/>
              <a:cs typeface="Times New Roman" pitchFamily="18" charset="0"/>
            </a:endParaRPr>
          </a:p>
          <a:p>
            <a:pPr algn="ctr">
              <a:spcAft>
                <a:spcPts val="0"/>
              </a:spcAft>
            </a:pPr>
            <a:r>
              <a:rPr lang="en-US" sz="2400" kern="100" dirty="0" smtClean="0">
                <a:latin typeface="Times New Roman" pitchFamily="18" charset="0"/>
                <a:ea typeface="新細明體"/>
                <a:cs typeface="Times New Roman" pitchFamily="18" charset="0"/>
              </a:rPr>
              <a:t>331</a:t>
            </a:r>
            <a:endParaRPr lang="zh-TW" altLang="en-US" sz="2400" kern="100" dirty="0" smtClean="0">
              <a:latin typeface="Times New Roman" pitchFamily="18" charset="0"/>
              <a:cs typeface="Times New Roman" pitchFamily="18" charset="0"/>
            </a:endParaRPr>
          </a:p>
          <a:p>
            <a:pPr algn="ctr">
              <a:spcAft>
                <a:spcPts val="0"/>
              </a:spcAft>
            </a:pPr>
            <a:r>
              <a:rPr lang="en-US" sz="2400" kern="100" dirty="0" smtClean="0">
                <a:latin typeface="Times New Roman" pitchFamily="18" charset="0"/>
                <a:ea typeface="新細明體"/>
                <a:cs typeface="Times New Roman" pitchFamily="18" charset="0"/>
              </a:rPr>
              <a:t>420</a:t>
            </a:r>
            <a:endParaRPr lang="zh-TW" altLang="en-US" sz="2400" kern="100" dirty="0">
              <a:latin typeface="Times New Roman" pitchFamily="18" charset="0"/>
              <a:cs typeface="Times New Roman" pitchFamily="18" charset="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2966717222"/>
              </p:ext>
            </p:extLst>
          </p:nvPr>
        </p:nvGraphicFramePr>
        <p:xfrm>
          <a:off x="3857620" y="1021542"/>
          <a:ext cx="1214446" cy="679266"/>
        </p:xfrm>
        <a:graphic>
          <a:graphicData uri="http://schemas.openxmlformats.org/presentationml/2006/ole">
            <mc:AlternateContent xmlns:mc="http://schemas.openxmlformats.org/markup-compatibility/2006">
              <mc:Choice xmlns:v="urn:schemas-microsoft-com:vml" Requires="v">
                <p:oleObj spid="_x0000_s64525" name="方程式" r:id="rId3" imgW="749160" imgH="419040" progId="Equation.3">
                  <p:embed/>
                </p:oleObj>
              </mc:Choice>
              <mc:Fallback>
                <p:oleObj name="方程式" r:id="rId3" imgW="74916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0" y="1021542"/>
                        <a:ext cx="1214446" cy="6792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266367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99592" y="404664"/>
            <a:ext cx="7752443"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(a) Structure factor (Cu: Fm-3m, </a:t>
            </a:r>
            <a:r>
              <a:rPr lang="en-US" altLang="zh-TW" sz="3200" i="1" dirty="0" smtClean="0">
                <a:latin typeface="Times New Roman" panose="02020603050405020304" pitchFamily="18" charset="0"/>
                <a:cs typeface="Times New Roman" panose="02020603050405020304" pitchFamily="18" charset="0"/>
              </a:rPr>
              <a:t>a</a:t>
            </a:r>
            <a:r>
              <a:rPr lang="en-US" altLang="zh-TW" sz="3200" dirty="0" smtClean="0">
                <a:latin typeface="Times New Roman" panose="02020603050405020304" pitchFamily="18" charset="0"/>
                <a:cs typeface="Times New Roman" panose="02020603050405020304" pitchFamily="18" charset="0"/>
              </a:rPr>
              <a:t> = 3.615 Å)</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3" name="Object 6"/>
          <p:cNvGraphicFramePr>
            <a:graphicFrameLocks noChangeAspect="1"/>
          </p:cNvGraphicFramePr>
          <p:nvPr>
            <p:extLst>
              <p:ext uri="{D42A27DB-BD31-4B8C-83A1-F6EECF244321}">
                <p14:modId xmlns:p14="http://schemas.microsoft.com/office/powerpoint/2010/main" val="3223366077"/>
              </p:ext>
            </p:extLst>
          </p:nvPr>
        </p:nvGraphicFramePr>
        <p:xfrm>
          <a:off x="2195736" y="1246336"/>
          <a:ext cx="1417637" cy="598488"/>
        </p:xfrm>
        <a:graphic>
          <a:graphicData uri="http://schemas.openxmlformats.org/presentationml/2006/ole">
            <mc:AlternateContent xmlns:mc="http://schemas.openxmlformats.org/markup-compatibility/2006">
              <mc:Choice xmlns:v="urn:schemas-microsoft-com:vml" Requires="v">
                <p:oleObj spid="_x0000_s65598" name="方程式" r:id="rId3" imgW="571320" imgH="241200" progId="Equation.3">
                  <p:embed/>
                </p:oleObj>
              </mc:Choice>
              <mc:Fallback>
                <p:oleObj name="方程式" r:id="rId3" imgW="571320" imgH="241200" progId="Equation.3">
                  <p:embed/>
                  <p:pic>
                    <p:nvPicPr>
                      <p:cNvPr id="0" name=""/>
                      <p:cNvPicPr>
                        <a:picLocks noChangeAspect="1" noChangeArrowheads="1"/>
                      </p:cNvPicPr>
                      <p:nvPr/>
                    </p:nvPicPr>
                    <p:blipFill>
                      <a:blip r:embed="rId4"/>
                      <a:srcRect/>
                      <a:stretch>
                        <a:fillRect/>
                      </a:stretch>
                    </p:blipFill>
                    <p:spPr bwMode="auto">
                      <a:xfrm>
                        <a:off x="2195736" y="1246336"/>
                        <a:ext cx="1417637"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3799090261"/>
              </p:ext>
            </p:extLst>
          </p:nvPr>
        </p:nvGraphicFramePr>
        <p:xfrm>
          <a:off x="4486275" y="957883"/>
          <a:ext cx="2709863" cy="1103313"/>
        </p:xfrm>
        <a:graphic>
          <a:graphicData uri="http://schemas.openxmlformats.org/presentationml/2006/ole">
            <mc:AlternateContent xmlns:mc="http://schemas.openxmlformats.org/markup-compatibility/2006">
              <mc:Choice xmlns:v="urn:schemas-microsoft-com:vml" Requires="v">
                <p:oleObj spid="_x0000_s65599" name="方程式" r:id="rId5" imgW="1091880" imgH="444240" progId="Equation.3">
                  <p:embed/>
                </p:oleObj>
              </mc:Choice>
              <mc:Fallback>
                <p:oleObj name="方程式" r:id="rId5" imgW="1091880" imgH="444240" progId="Equation.3">
                  <p:embed/>
                  <p:pic>
                    <p:nvPicPr>
                      <p:cNvPr id="0" name=""/>
                      <p:cNvPicPr>
                        <a:picLocks noChangeAspect="1" noChangeArrowheads="1"/>
                      </p:cNvPicPr>
                      <p:nvPr/>
                    </p:nvPicPr>
                    <p:blipFill>
                      <a:blip r:embed="rId6"/>
                      <a:srcRect/>
                      <a:stretch>
                        <a:fillRect/>
                      </a:stretch>
                    </p:blipFill>
                    <p:spPr bwMode="auto">
                      <a:xfrm>
                        <a:off x="4486275" y="957883"/>
                        <a:ext cx="2709863" cy="110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文字方塊 4"/>
          <p:cNvSpPr txBox="1"/>
          <p:nvPr/>
        </p:nvSpPr>
        <p:spPr>
          <a:xfrm>
            <a:off x="1547664" y="1988840"/>
            <a:ext cx="6542176" cy="1077218"/>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Four </a:t>
            </a:r>
            <a:r>
              <a:rPr lang="en-US" altLang="zh-TW" sz="3200" dirty="0">
                <a:latin typeface="Times New Roman" panose="02020603050405020304" pitchFamily="18" charset="0"/>
                <a:cs typeface="Times New Roman" panose="02020603050405020304" pitchFamily="18" charset="0"/>
              </a:rPr>
              <a:t>atoms </a:t>
            </a:r>
            <a:r>
              <a:rPr lang="en-US" altLang="zh-TW" sz="3200" dirty="0" smtClean="0">
                <a:latin typeface="Times New Roman" panose="02020603050405020304" pitchFamily="18" charset="0"/>
                <a:cs typeface="Times New Roman" panose="02020603050405020304" pitchFamily="18" charset="0"/>
              </a:rPr>
              <a:t>at [000</a:t>
            </a:r>
            <a:r>
              <a:rPr lang="en-US" altLang="zh-TW" sz="3200" dirty="0">
                <a:latin typeface="Times New Roman" panose="02020603050405020304" pitchFamily="18" charset="0"/>
                <a:cs typeface="Times New Roman" panose="02020603050405020304" pitchFamily="18" charset="0"/>
              </a:rPr>
              <a:t>], [½ ½ </a:t>
            </a:r>
            <a:r>
              <a:rPr lang="en-US" altLang="zh-TW" sz="3200" dirty="0" smtClean="0">
                <a:latin typeface="Times New Roman" panose="02020603050405020304" pitchFamily="18" charset="0"/>
                <a:cs typeface="Times New Roman" panose="02020603050405020304" pitchFamily="18" charset="0"/>
              </a:rPr>
              <a:t>0</a:t>
            </a:r>
            <a:r>
              <a:rPr lang="en-US" altLang="zh-TW" sz="3200" dirty="0">
                <a:latin typeface="Times New Roman" panose="02020603050405020304" pitchFamily="18" charset="0"/>
                <a:cs typeface="Times New Roman" panose="02020603050405020304" pitchFamily="18" charset="0"/>
              </a:rPr>
              <a:t>], [½ 0 ½],</a:t>
            </a:r>
            <a:endParaRPr lang="en-US" altLang="zh-TW" sz="3200" dirty="0" smtClean="0">
              <a:latin typeface="Times New Roman" panose="02020603050405020304" pitchFamily="18" charset="0"/>
              <a:cs typeface="Times New Roman" panose="02020603050405020304" pitchFamily="18" charset="0"/>
            </a:endParaRPr>
          </a:p>
          <a:p>
            <a:r>
              <a:rPr lang="en-US" altLang="zh-TW" sz="3200" dirty="0" smtClean="0">
                <a:latin typeface="Times New Roman" panose="02020603050405020304" pitchFamily="18" charset="0"/>
                <a:cs typeface="Times New Roman" panose="02020603050405020304" pitchFamily="18" charset="0"/>
              </a:rPr>
              <a:t>[</a:t>
            </a:r>
            <a:r>
              <a:rPr lang="en-US" altLang="zh-TW" sz="3200" dirty="0">
                <a:latin typeface="Times New Roman" panose="02020603050405020304" pitchFamily="18" charset="0"/>
                <a:cs typeface="Times New Roman" panose="02020603050405020304" pitchFamily="18" charset="0"/>
              </a:rPr>
              <a:t>0 ½ </a:t>
            </a:r>
            <a:r>
              <a:rPr lang="en-US" altLang="zh-TW" sz="3200" dirty="0" smtClean="0">
                <a:latin typeface="Times New Roman" panose="02020603050405020304" pitchFamily="18" charset="0"/>
                <a:cs typeface="Times New Roman" panose="02020603050405020304" pitchFamily="18" charset="0"/>
              </a:rPr>
              <a:t>½]</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6" name="Object 6"/>
          <p:cNvGraphicFramePr>
            <a:graphicFrameLocks noChangeAspect="1"/>
          </p:cNvGraphicFramePr>
          <p:nvPr>
            <p:extLst>
              <p:ext uri="{D42A27DB-BD31-4B8C-83A1-F6EECF244321}">
                <p14:modId xmlns:p14="http://schemas.microsoft.com/office/powerpoint/2010/main" val="1592609288"/>
              </p:ext>
            </p:extLst>
          </p:nvPr>
        </p:nvGraphicFramePr>
        <p:xfrm>
          <a:off x="1226765" y="3244378"/>
          <a:ext cx="3751262" cy="1103313"/>
        </p:xfrm>
        <a:graphic>
          <a:graphicData uri="http://schemas.openxmlformats.org/presentationml/2006/ole">
            <mc:AlternateContent xmlns:mc="http://schemas.openxmlformats.org/markup-compatibility/2006">
              <mc:Choice xmlns:v="urn:schemas-microsoft-com:vml" Requires="v">
                <p:oleObj spid="_x0000_s65600" name="方程式" r:id="rId7" imgW="1511280" imgH="444240" progId="Equation.3">
                  <p:embed/>
                </p:oleObj>
              </mc:Choice>
              <mc:Fallback>
                <p:oleObj name="方程式" r:id="rId7" imgW="1511280" imgH="444240" progId="Equation.3">
                  <p:embed/>
                  <p:pic>
                    <p:nvPicPr>
                      <p:cNvPr id="0" name=""/>
                      <p:cNvPicPr>
                        <a:picLocks noChangeAspect="1" noChangeArrowheads="1"/>
                      </p:cNvPicPr>
                      <p:nvPr/>
                    </p:nvPicPr>
                    <p:blipFill>
                      <a:blip r:embed="rId8"/>
                      <a:srcRect/>
                      <a:stretch>
                        <a:fillRect/>
                      </a:stretch>
                    </p:blipFill>
                    <p:spPr bwMode="auto">
                      <a:xfrm>
                        <a:off x="1226765" y="3244378"/>
                        <a:ext cx="3751262" cy="110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55464503"/>
              </p:ext>
            </p:extLst>
          </p:nvPr>
        </p:nvGraphicFramePr>
        <p:xfrm>
          <a:off x="2088604" y="4101331"/>
          <a:ext cx="4759325" cy="819150"/>
        </p:xfrm>
        <a:graphic>
          <a:graphicData uri="http://schemas.openxmlformats.org/presentationml/2006/ole">
            <mc:AlternateContent xmlns:mc="http://schemas.openxmlformats.org/markup-compatibility/2006">
              <mc:Choice xmlns:v="urn:schemas-microsoft-com:vml" Requires="v">
                <p:oleObj spid="_x0000_s65601" name="方程式" r:id="rId9" imgW="1917360" imgH="330120" progId="Equation.3">
                  <p:embed/>
                </p:oleObj>
              </mc:Choice>
              <mc:Fallback>
                <p:oleObj name="方程式" r:id="rId9" imgW="1917360" imgH="330120" progId="Equation.3">
                  <p:embed/>
                  <p:pic>
                    <p:nvPicPr>
                      <p:cNvPr id="0" name=""/>
                      <p:cNvPicPr>
                        <a:picLocks noChangeAspect="1" noChangeArrowheads="1"/>
                      </p:cNvPicPr>
                      <p:nvPr/>
                    </p:nvPicPr>
                    <p:blipFill>
                      <a:blip r:embed="rId10"/>
                      <a:srcRect/>
                      <a:stretch>
                        <a:fillRect/>
                      </a:stretch>
                    </p:blipFill>
                    <p:spPr bwMode="auto">
                      <a:xfrm>
                        <a:off x="2088604" y="4101331"/>
                        <a:ext cx="4759325"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15261829"/>
              </p:ext>
            </p:extLst>
          </p:nvPr>
        </p:nvGraphicFramePr>
        <p:xfrm>
          <a:off x="2474366" y="4979218"/>
          <a:ext cx="4789488" cy="819150"/>
        </p:xfrm>
        <a:graphic>
          <a:graphicData uri="http://schemas.openxmlformats.org/presentationml/2006/ole">
            <mc:AlternateContent xmlns:mc="http://schemas.openxmlformats.org/markup-compatibility/2006">
              <mc:Choice xmlns:v="urn:schemas-microsoft-com:vml" Requires="v">
                <p:oleObj spid="_x0000_s65602" name="方程式" r:id="rId11" imgW="1930320" imgH="330120" progId="Equation.3">
                  <p:embed/>
                </p:oleObj>
              </mc:Choice>
              <mc:Fallback>
                <p:oleObj name="方程式" r:id="rId11" imgW="1930320" imgH="330120" progId="Equation.3">
                  <p:embed/>
                  <p:pic>
                    <p:nvPicPr>
                      <p:cNvPr id="0" name=""/>
                      <p:cNvPicPr>
                        <a:picLocks noChangeAspect="1" noChangeArrowheads="1"/>
                      </p:cNvPicPr>
                      <p:nvPr/>
                    </p:nvPicPr>
                    <p:blipFill>
                      <a:blip r:embed="rId12"/>
                      <a:srcRect/>
                      <a:stretch>
                        <a:fillRect/>
                      </a:stretch>
                    </p:blipFill>
                    <p:spPr bwMode="auto">
                      <a:xfrm>
                        <a:off x="2474366" y="4979218"/>
                        <a:ext cx="4789488"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1300841852"/>
              </p:ext>
            </p:extLst>
          </p:nvPr>
        </p:nvGraphicFramePr>
        <p:xfrm>
          <a:off x="1950491" y="6044431"/>
          <a:ext cx="5357813" cy="568325"/>
        </p:xfrm>
        <a:graphic>
          <a:graphicData uri="http://schemas.openxmlformats.org/presentationml/2006/ole">
            <mc:AlternateContent xmlns:mc="http://schemas.openxmlformats.org/markup-compatibility/2006">
              <mc:Choice xmlns:v="urn:schemas-microsoft-com:vml" Requires="v">
                <p:oleObj spid="_x0000_s65603" name="方程式" r:id="rId13" imgW="2158920" imgH="228600" progId="Equation.3">
                  <p:embed/>
                </p:oleObj>
              </mc:Choice>
              <mc:Fallback>
                <p:oleObj name="方程式" r:id="rId13" imgW="2158920" imgH="228600" progId="Equation.3">
                  <p:embed/>
                  <p:pic>
                    <p:nvPicPr>
                      <p:cNvPr id="0" name=""/>
                      <p:cNvPicPr>
                        <a:picLocks noChangeAspect="1" noChangeArrowheads="1"/>
                      </p:cNvPicPr>
                      <p:nvPr/>
                    </p:nvPicPr>
                    <p:blipFill>
                      <a:blip r:embed="rId14"/>
                      <a:srcRect/>
                      <a:stretch>
                        <a:fillRect/>
                      </a:stretch>
                    </p:blipFill>
                    <p:spPr bwMode="auto">
                      <a:xfrm>
                        <a:off x="1950491" y="6044431"/>
                        <a:ext cx="5357813"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651318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6"/>
          <p:cNvGraphicFramePr>
            <a:graphicFrameLocks noChangeAspect="1"/>
          </p:cNvGraphicFramePr>
          <p:nvPr>
            <p:extLst>
              <p:ext uri="{D42A27DB-BD31-4B8C-83A1-F6EECF244321}">
                <p14:modId xmlns:p14="http://schemas.microsoft.com/office/powerpoint/2010/main" val="1349847526"/>
              </p:ext>
            </p:extLst>
          </p:nvPr>
        </p:nvGraphicFramePr>
        <p:xfrm>
          <a:off x="1351458" y="376809"/>
          <a:ext cx="1387475" cy="598487"/>
        </p:xfrm>
        <a:graphic>
          <a:graphicData uri="http://schemas.openxmlformats.org/presentationml/2006/ole">
            <mc:AlternateContent xmlns:mc="http://schemas.openxmlformats.org/markup-compatibility/2006">
              <mc:Choice xmlns:v="urn:schemas-microsoft-com:vml" Requires="v">
                <p:oleObj spid="_x0000_s61608" name="方程式" r:id="rId3" imgW="558720" imgH="241200" progId="Equation.3">
                  <p:embed/>
                </p:oleObj>
              </mc:Choice>
              <mc:Fallback>
                <p:oleObj name="方程式" r:id="rId3" imgW="558720" imgH="241200" progId="Equation.3">
                  <p:embed/>
                  <p:pic>
                    <p:nvPicPr>
                      <p:cNvPr id="0" name=""/>
                      <p:cNvPicPr>
                        <a:picLocks noChangeAspect="1" noChangeArrowheads="1"/>
                      </p:cNvPicPr>
                      <p:nvPr/>
                    </p:nvPicPr>
                    <p:blipFill>
                      <a:blip r:embed="rId4"/>
                      <a:srcRect/>
                      <a:stretch>
                        <a:fillRect/>
                      </a:stretch>
                    </p:blipFill>
                    <p:spPr bwMode="auto">
                      <a:xfrm>
                        <a:off x="1351458" y="376809"/>
                        <a:ext cx="1387475"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1789025715"/>
              </p:ext>
            </p:extLst>
          </p:nvPr>
        </p:nvGraphicFramePr>
        <p:xfrm>
          <a:off x="1419596" y="917431"/>
          <a:ext cx="1103313" cy="598487"/>
        </p:xfrm>
        <a:graphic>
          <a:graphicData uri="http://schemas.openxmlformats.org/presentationml/2006/ole">
            <mc:AlternateContent xmlns:mc="http://schemas.openxmlformats.org/markup-compatibility/2006">
              <mc:Choice xmlns:v="urn:schemas-microsoft-com:vml" Requires="v">
                <p:oleObj spid="_x0000_s61609" name="方程式" r:id="rId5" imgW="444240" imgH="241200" progId="Equation.3">
                  <p:embed/>
                </p:oleObj>
              </mc:Choice>
              <mc:Fallback>
                <p:oleObj name="方程式" r:id="rId5" imgW="444240" imgH="241200" progId="Equation.3">
                  <p:embed/>
                  <p:pic>
                    <p:nvPicPr>
                      <p:cNvPr id="0" name=""/>
                      <p:cNvPicPr>
                        <a:picLocks noChangeAspect="1" noChangeArrowheads="1"/>
                      </p:cNvPicPr>
                      <p:nvPr/>
                    </p:nvPicPr>
                    <p:blipFill>
                      <a:blip r:embed="rId6"/>
                      <a:srcRect/>
                      <a:stretch>
                        <a:fillRect/>
                      </a:stretch>
                    </p:blipFill>
                    <p:spPr bwMode="auto">
                      <a:xfrm>
                        <a:off x="1419596" y="917431"/>
                        <a:ext cx="1103313"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文字方塊 13"/>
          <p:cNvSpPr txBox="1"/>
          <p:nvPr/>
        </p:nvSpPr>
        <p:spPr>
          <a:xfrm>
            <a:off x="3459013" y="332656"/>
            <a:ext cx="3615092"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If </a:t>
            </a:r>
            <a:r>
              <a:rPr lang="en-US" altLang="zh-TW" sz="3200" i="1" dirty="0" smtClean="0">
                <a:latin typeface="Times New Roman" panose="02020603050405020304" pitchFamily="18" charset="0"/>
                <a:cs typeface="Times New Roman" panose="02020603050405020304" pitchFamily="18" charset="0"/>
              </a:rPr>
              <a:t>h</a:t>
            </a:r>
            <a:r>
              <a:rPr lang="en-US" altLang="zh-TW" sz="3200" dirty="0" smtClean="0">
                <a:latin typeface="Times New Roman" panose="02020603050405020304" pitchFamily="18" charset="0"/>
                <a:cs typeface="Times New Roman" panose="02020603050405020304" pitchFamily="18" charset="0"/>
              </a:rPr>
              <a:t>, </a:t>
            </a:r>
            <a:r>
              <a:rPr lang="en-US" altLang="zh-TW" sz="3200" i="1" dirty="0" smtClean="0">
                <a:latin typeface="Times New Roman" panose="02020603050405020304" pitchFamily="18" charset="0"/>
                <a:cs typeface="Times New Roman" panose="02020603050405020304" pitchFamily="18" charset="0"/>
              </a:rPr>
              <a:t>k</a:t>
            </a:r>
            <a:r>
              <a:rPr lang="en-US" altLang="zh-TW" sz="3200" dirty="0" smtClean="0">
                <a:latin typeface="Times New Roman" panose="02020603050405020304" pitchFamily="18" charset="0"/>
                <a:cs typeface="Times New Roman" panose="02020603050405020304" pitchFamily="18" charset="0"/>
              </a:rPr>
              <a:t>, </a:t>
            </a:r>
            <a:r>
              <a:rPr lang="en-US" altLang="zh-TW" sz="3200" i="1" dirty="0" smtClean="0">
                <a:latin typeface="Times New Roman" panose="02020603050405020304" pitchFamily="18" charset="0"/>
                <a:cs typeface="Times New Roman" panose="02020603050405020304" pitchFamily="18" charset="0"/>
              </a:rPr>
              <a:t>l</a:t>
            </a:r>
            <a:r>
              <a:rPr lang="en-US" altLang="zh-TW" sz="3200" dirty="0" smtClean="0">
                <a:latin typeface="Times New Roman" panose="02020603050405020304" pitchFamily="18" charset="0"/>
                <a:cs typeface="Times New Roman" panose="02020603050405020304" pitchFamily="18" charset="0"/>
              </a:rPr>
              <a:t> are unmixed</a:t>
            </a:r>
            <a:endParaRPr lang="zh-TW" altLang="en-US" sz="3200" dirty="0" smtClean="0">
              <a:latin typeface="Times New Roman" panose="02020603050405020304" pitchFamily="18" charset="0"/>
              <a:cs typeface="Times New Roman" panose="02020603050405020304" pitchFamily="18" charset="0"/>
            </a:endParaRPr>
          </a:p>
        </p:txBody>
      </p:sp>
      <p:sp>
        <p:nvSpPr>
          <p:cNvPr id="15" name="文字方塊 14"/>
          <p:cNvSpPr txBox="1"/>
          <p:nvPr/>
        </p:nvSpPr>
        <p:spPr>
          <a:xfrm>
            <a:off x="3459013" y="845423"/>
            <a:ext cx="3204723"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If </a:t>
            </a:r>
            <a:r>
              <a:rPr lang="en-US" altLang="zh-TW" sz="3200" i="1" dirty="0" smtClean="0">
                <a:latin typeface="Times New Roman" panose="02020603050405020304" pitchFamily="18" charset="0"/>
                <a:cs typeface="Times New Roman" panose="02020603050405020304" pitchFamily="18" charset="0"/>
              </a:rPr>
              <a:t>h</a:t>
            </a:r>
            <a:r>
              <a:rPr lang="en-US" altLang="zh-TW" sz="3200" dirty="0" smtClean="0">
                <a:latin typeface="Times New Roman" panose="02020603050405020304" pitchFamily="18" charset="0"/>
                <a:cs typeface="Times New Roman" panose="02020603050405020304" pitchFamily="18" charset="0"/>
              </a:rPr>
              <a:t>, </a:t>
            </a:r>
            <a:r>
              <a:rPr lang="en-US" altLang="zh-TW" sz="3200" i="1" dirty="0" smtClean="0">
                <a:latin typeface="Times New Roman" panose="02020603050405020304" pitchFamily="18" charset="0"/>
                <a:cs typeface="Times New Roman" panose="02020603050405020304" pitchFamily="18" charset="0"/>
              </a:rPr>
              <a:t>k</a:t>
            </a:r>
            <a:r>
              <a:rPr lang="en-US" altLang="zh-TW" sz="3200" dirty="0" smtClean="0">
                <a:latin typeface="Times New Roman" panose="02020603050405020304" pitchFamily="18" charset="0"/>
                <a:cs typeface="Times New Roman" panose="02020603050405020304" pitchFamily="18" charset="0"/>
              </a:rPr>
              <a:t>, </a:t>
            </a:r>
            <a:r>
              <a:rPr lang="en-US" altLang="zh-TW" sz="3200" i="1" dirty="0" smtClean="0">
                <a:latin typeface="Times New Roman" panose="02020603050405020304" pitchFamily="18" charset="0"/>
                <a:cs typeface="Times New Roman" panose="02020603050405020304" pitchFamily="18" charset="0"/>
              </a:rPr>
              <a:t>l</a:t>
            </a:r>
            <a:r>
              <a:rPr lang="en-US" altLang="zh-TW" sz="3200" dirty="0" smtClean="0">
                <a:latin typeface="Times New Roman" panose="02020603050405020304" pitchFamily="18" charset="0"/>
                <a:cs typeface="Times New Roman" panose="02020603050405020304" pitchFamily="18" charset="0"/>
              </a:rPr>
              <a:t> are mixed</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16" name="Object 6"/>
          <p:cNvGraphicFramePr>
            <a:graphicFrameLocks noChangeAspect="1"/>
          </p:cNvGraphicFramePr>
          <p:nvPr>
            <p:extLst>
              <p:ext uri="{D42A27DB-BD31-4B8C-83A1-F6EECF244321}">
                <p14:modId xmlns:p14="http://schemas.microsoft.com/office/powerpoint/2010/main" val="1825244631"/>
              </p:ext>
            </p:extLst>
          </p:nvPr>
        </p:nvGraphicFramePr>
        <p:xfrm>
          <a:off x="1371699" y="1556321"/>
          <a:ext cx="2519362" cy="568325"/>
        </p:xfrm>
        <a:graphic>
          <a:graphicData uri="http://schemas.openxmlformats.org/presentationml/2006/ole">
            <mc:AlternateContent xmlns:mc="http://schemas.openxmlformats.org/markup-compatibility/2006">
              <mc:Choice xmlns:v="urn:schemas-microsoft-com:vml" Requires="v">
                <p:oleObj spid="_x0000_s61610" name="方程式" r:id="rId7" imgW="1015920" imgH="228600" progId="Equation.3">
                  <p:embed/>
                </p:oleObj>
              </mc:Choice>
              <mc:Fallback>
                <p:oleObj name="方程式" r:id="rId7" imgW="1015920" imgH="228600" progId="Equation.3">
                  <p:embed/>
                  <p:pic>
                    <p:nvPicPr>
                      <p:cNvPr id="0" name=""/>
                      <p:cNvPicPr>
                        <a:picLocks noChangeAspect="1" noChangeArrowheads="1"/>
                      </p:cNvPicPr>
                      <p:nvPr/>
                    </p:nvPicPr>
                    <p:blipFill>
                      <a:blip r:embed="rId8"/>
                      <a:srcRect/>
                      <a:stretch>
                        <a:fillRect/>
                      </a:stretch>
                    </p:blipFill>
                    <p:spPr bwMode="auto">
                      <a:xfrm>
                        <a:off x="1371699" y="1556321"/>
                        <a:ext cx="2519362"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文字方塊 16"/>
          <p:cNvSpPr txBox="1"/>
          <p:nvPr/>
        </p:nvSpPr>
        <p:spPr>
          <a:xfrm>
            <a:off x="899592" y="2412177"/>
            <a:ext cx="691529" cy="584775"/>
          </a:xfrm>
          <a:prstGeom prst="rect">
            <a:avLst/>
          </a:prstGeom>
          <a:noFill/>
        </p:spPr>
        <p:txBody>
          <a:bodyPr wrap="square" rtlCol="0">
            <a:spAutoFit/>
          </a:bodyPr>
          <a:lstStyle/>
          <a:p>
            <a:r>
              <a:rPr lang="en-US" altLang="zh-TW" sz="3200" dirty="0" smtClean="0">
                <a:latin typeface="Times New Roman" panose="02020603050405020304" pitchFamily="18" charset="0"/>
                <a:cs typeface="Times New Roman" panose="02020603050405020304" pitchFamily="18" charset="0"/>
              </a:rPr>
              <a:t>(b)</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18" name="Object 6"/>
          <p:cNvGraphicFramePr>
            <a:graphicFrameLocks noChangeAspect="1"/>
          </p:cNvGraphicFramePr>
          <p:nvPr>
            <p:extLst>
              <p:ext uri="{D42A27DB-BD31-4B8C-83A1-F6EECF244321}">
                <p14:modId xmlns:p14="http://schemas.microsoft.com/office/powerpoint/2010/main" val="1537341866"/>
              </p:ext>
            </p:extLst>
          </p:nvPr>
        </p:nvGraphicFramePr>
        <p:xfrm>
          <a:off x="2355700" y="2704564"/>
          <a:ext cx="2206625" cy="566738"/>
        </p:xfrm>
        <a:graphic>
          <a:graphicData uri="http://schemas.openxmlformats.org/presentationml/2006/ole">
            <mc:AlternateContent xmlns:mc="http://schemas.openxmlformats.org/markup-compatibility/2006">
              <mc:Choice xmlns:v="urn:schemas-microsoft-com:vml" Requires="v">
                <p:oleObj spid="_x0000_s61611" name="方程式" r:id="rId9" imgW="888840" imgH="228600" progId="Equation.3">
                  <p:embed/>
                </p:oleObj>
              </mc:Choice>
              <mc:Fallback>
                <p:oleObj name="方程式" r:id="rId9" imgW="888840" imgH="228600" progId="Equation.3">
                  <p:embed/>
                  <p:pic>
                    <p:nvPicPr>
                      <p:cNvPr id="0" name=""/>
                      <p:cNvPicPr>
                        <a:picLocks noChangeAspect="1" noChangeArrowheads="1"/>
                      </p:cNvPicPr>
                      <p:nvPr/>
                    </p:nvPicPr>
                    <p:blipFill>
                      <a:blip r:embed="rId10"/>
                      <a:srcRect/>
                      <a:stretch>
                        <a:fillRect/>
                      </a:stretch>
                    </p:blipFill>
                    <p:spPr bwMode="auto">
                      <a:xfrm>
                        <a:off x="2355700" y="2704564"/>
                        <a:ext cx="2206625" cy="56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extLst>
              <p:ext uri="{D42A27DB-BD31-4B8C-83A1-F6EECF244321}">
                <p14:modId xmlns:p14="http://schemas.microsoft.com/office/powerpoint/2010/main" val="703735685"/>
              </p:ext>
            </p:extLst>
          </p:nvPr>
        </p:nvGraphicFramePr>
        <p:xfrm>
          <a:off x="2411760" y="3382566"/>
          <a:ext cx="4760912" cy="1198562"/>
        </p:xfrm>
        <a:graphic>
          <a:graphicData uri="http://schemas.openxmlformats.org/presentationml/2006/ole">
            <mc:AlternateContent xmlns:mc="http://schemas.openxmlformats.org/markup-compatibility/2006">
              <mc:Choice xmlns:v="urn:schemas-microsoft-com:vml" Requires="v">
                <p:oleObj spid="_x0000_s61612" name="方程式" r:id="rId11" imgW="1917360" imgH="482400" progId="Equation.3">
                  <p:embed/>
                </p:oleObj>
              </mc:Choice>
              <mc:Fallback>
                <p:oleObj name="方程式" r:id="rId11" imgW="1917360" imgH="482400" progId="Equation.3">
                  <p:embed/>
                  <p:pic>
                    <p:nvPicPr>
                      <p:cNvPr id="0" name=""/>
                      <p:cNvPicPr>
                        <a:picLocks noChangeAspect="1" noChangeArrowheads="1"/>
                      </p:cNvPicPr>
                      <p:nvPr/>
                    </p:nvPicPr>
                    <p:blipFill>
                      <a:blip r:embed="rId12"/>
                      <a:srcRect/>
                      <a:stretch>
                        <a:fillRect/>
                      </a:stretch>
                    </p:blipFill>
                    <p:spPr bwMode="auto">
                      <a:xfrm>
                        <a:off x="2411760" y="3382566"/>
                        <a:ext cx="4760912" cy="1198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6"/>
          <p:cNvGraphicFramePr>
            <a:graphicFrameLocks noChangeAspect="1"/>
          </p:cNvGraphicFramePr>
          <p:nvPr>
            <p:extLst>
              <p:ext uri="{D42A27DB-BD31-4B8C-83A1-F6EECF244321}">
                <p14:modId xmlns:p14="http://schemas.microsoft.com/office/powerpoint/2010/main" val="328907036"/>
              </p:ext>
            </p:extLst>
          </p:nvPr>
        </p:nvGraphicFramePr>
        <p:xfrm>
          <a:off x="2498814" y="4581128"/>
          <a:ext cx="3973513" cy="1041400"/>
        </p:xfrm>
        <a:graphic>
          <a:graphicData uri="http://schemas.openxmlformats.org/presentationml/2006/ole">
            <mc:AlternateContent xmlns:mc="http://schemas.openxmlformats.org/markup-compatibility/2006">
              <mc:Choice xmlns:v="urn:schemas-microsoft-com:vml" Requires="v">
                <p:oleObj spid="_x0000_s61613" name="方程式" r:id="rId13" imgW="1600200" imgH="419040" progId="Equation.3">
                  <p:embed/>
                </p:oleObj>
              </mc:Choice>
              <mc:Fallback>
                <p:oleObj name="方程式" r:id="rId13" imgW="1600200" imgH="419040" progId="Equation.3">
                  <p:embed/>
                  <p:pic>
                    <p:nvPicPr>
                      <p:cNvPr id="0" name=""/>
                      <p:cNvPicPr>
                        <a:picLocks noChangeAspect="1" noChangeArrowheads="1"/>
                      </p:cNvPicPr>
                      <p:nvPr/>
                    </p:nvPicPr>
                    <p:blipFill>
                      <a:blip r:embed="rId14"/>
                      <a:srcRect/>
                      <a:stretch>
                        <a:fillRect/>
                      </a:stretch>
                    </p:blipFill>
                    <p:spPr bwMode="auto">
                      <a:xfrm>
                        <a:off x="2498814" y="4581128"/>
                        <a:ext cx="3973513"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文字方塊 22"/>
          <p:cNvSpPr txBox="1"/>
          <p:nvPr/>
        </p:nvSpPr>
        <p:spPr>
          <a:xfrm>
            <a:off x="1203317" y="5733256"/>
            <a:ext cx="7257115"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Small </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is associated with small </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h</a:t>
            </a:r>
            <a:r>
              <a:rPr lang="en-US" altLang="zh-TW" sz="3200" baseline="30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k</a:t>
            </a:r>
            <a:r>
              <a:rPr lang="en-US" altLang="zh-TW" sz="3200" baseline="30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l</a:t>
            </a:r>
            <a:r>
              <a:rPr lang="en-US" altLang="zh-TW" sz="3200" baseline="30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22" name="Object 6"/>
          <p:cNvGraphicFramePr>
            <a:graphicFrameLocks noChangeAspect="1"/>
          </p:cNvGraphicFramePr>
          <p:nvPr>
            <p:extLst>
              <p:ext uri="{D42A27DB-BD31-4B8C-83A1-F6EECF244321}">
                <p14:modId xmlns:p14="http://schemas.microsoft.com/office/powerpoint/2010/main" val="1770815014"/>
              </p:ext>
            </p:extLst>
          </p:nvPr>
        </p:nvGraphicFramePr>
        <p:xfrm>
          <a:off x="5695577" y="2276872"/>
          <a:ext cx="2836863" cy="1133475"/>
        </p:xfrm>
        <a:graphic>
          <a:graphicData uri="http://schemas.openxmlformats.org/presentationml/2006/ole">
            <mc:AlternateContent xmlns:mc="http://schemas.openxmlformats.org/markup-compatibility/2006">
              <mc:Choice xmlns:v="urn:schemas-microsoft-com:vml" Requires="v">
                <p:oleObj spid="_x0000_s61614" name="方程式" r:id="rId15" imgW="1143000" imgH="457200" progId="Equation.3">
                  <p:embed/>
                </p:oleObj>
              </mc:Choice>
              <mc:Fallback>
                <p:oleObj name="方程式" r:id="rId15" imgW="1143000" imgH="457200" progId="Equation.3">
                  <p:embed/>
                  <p:pic>
                    <p:nvPicPr>
                      <p:cNvPr id="0" name=""/>
                      <p:cNvPicPr>
                        <a:picLocks noChangeAspect="1" noChangeArrowheads="1"/>
                      </p:cNvPicPr>
                      <p:nvPr/>
                    </p:nvPicPr>
                    <p:blipFill>
                      <a:blip r:embed="rId16"/>
                      <a:srcRect/>
                      <a:stretch>
                        <a:fillRect/>
                      </a:stretch>
                    </p:blipFill>
                    <p:spPr bwMode="auto">
                      <a:xfrm>
                        <a:off x="5695577" y="2276872"/>
                        <a:ext cx="2836863"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095543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p:cNvGraphicFramePr>
            <a:graphicFrameLocks noChangeAspect="1"/>
          </p:cNvGraphicFramePr>
          <p:nvPr>
            <p:extLst>
              <p:ext uri="{D42A27DB-BD31-4B8C-83A1-F6EECF244321}">
                <p14:modId xmlns:p14="http://schemas.microsoft.com/office/powerpoint/2010/main" val="1471467425"/>
              </p:ext>
            </p:extLst>
          </p:nvPr>
        </p:nvGraphicFramePr>
        <p:xfrm>
          <a:off x="1423789" y="1154956"/>
          <a:ext cx="2836863" cy="1133475"/>
        </p:xfrm>
        <a:graphic>
          <a:graphicData uri="http://schemas.openxmlformats.org/presentationml/2006/ole">
            <mc:AlternateContent xmlns:mc="http://schemas.openxmlformats.org/markup-compatibility/2006">
              <mc:Choice xmlns:v="urn:schemas-microsoft-com:vml" Requires="v">
                <p:oleObj spid="_x0000_s66622" name="方程式" r:id="rId3" imgW="1143000" imgH="457200" progId="Equation.3">
                  <p:embed/>
                </p:oleObj>
              </mc:Choice>
              <mc:Fallback>
                <p:oleObj name="方程式" r:id="rId3" imgW="1143000" imgH="457200" progId="Equation.3">
                  <p:embed/>
                  <p:pic>
                    <p:nvPicPr>
                      <p:cNvPr id="0" name=""/>
                      <p:cNvPicPr>
                        <a:picLocks noChangeAspect="1" noChangeArrowheads="1"/>
                      </p:cNvPicPr>
                      <p:nvPr/>
                    </p:nvPicPr>
                    <p:blipFill>
                      <a:blip r:embed="rId4"/>
                      <a:srcRect/>
                      <a:stretch>
                        <a:fillRect/>
                      </a:stretch>
                    </p:blipFill>
                    <p:spPr bwMode="auto">
                      <a:xfrm>
                        <a:off x="1423789" y="1154956"/>
                        <a:ext cx="2836863"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6"/>
          <p:cNvGraphicFramePr>
            <a:graphicFrameLocks noChangeAspect="1"/>
          </p:cNvGraphicFramePr>
          <p:nvPr>
            <p:extLst>
              <p:ext uri="{D42A27DB-BD31-4B8C-83A1-F6EECF244321}">
                <p14:modId xmlns:p14="http://schemas.microsoft.com/office/powerpoint/2010/main" val="935584162"/>
              </p:ext>
            </p:extLst>
          </p:nvPr>
        </p:nvGraphicFramePr>
        <p:xfrm>
          <a:off x="4835227" y="1201713"/>
          <a:ext cx="2017713" cy="1039812"/>
        </p:xfrm>
        <a:graphic>
          <a:graphicData uri="http://schemas.openxmlformats.org/presentationml/2006/ole">
            <mc:AlternateContent xmlns:mc="http://schemas.openxmlformats.org/markup-compatibility/2006">
              <mc:Choice xmlns:v="urn:schemas-microsoft-com:vml" Requires="v">
                <p:oleObj spid="_x0000_s66623" name="方程式" r:id="rId5" imgW="812520" imgH="419040" progId="Equation.3">
                  <p:embed/>
                </p:oleObj>
              </mc:Choice>
              <mc:Fallback>
                <p:oleObj name="方程式" r:id="rId5" imgW="812520" imgH="419040" progId="Equation.3">
                  <p:embed/>
                  <p:pic>
                    <p:nvPicPr>
                      <p:cNvPr id="0" name=""/>
                      <p:cNvPicPr>
                        <a:picLocks noChangeAspect="1" noChangeArrowheads="1"/>
                      </p:cNvPicPr>
                      <p:nvPr/>
                    </p:nvPicPr>
                    <p:blipFill>
                      <a:blip r:embed="rId6"/>
                      <a:srcRect/>
                      <a:stretch>
                        <a:fillRect/>
                      </a:stretch>
                    </p:blipFill>
                    <p:spPr bwMode="auto">
                      <a:xfrm>
                        <a:off x="4835227" y="1201713"/>
                        <a:ext cx="2017713" cy="1039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3560283670"/>
              </p:ext>
            </p:extLst>
          </p:nvPr>
        </p:nvGraphicFramePr>
        <p:xfrm>
          <a:off x="1423789" y="2307084"/>
          <a:ext cx="7031038" cy="1039813"/>
        </p:xfrm>
        <a:graphic>
          <a:graphicData uri="http://schemas.openxmlformats.org/presentationml/2006/ole">
            <mc:AlternateContent xmlns:mc="http://schemas.openxmlformats.org/markup-compatibility/2006">
              <mc:Choice xmlns:v="urn:schemas-microsoft-com:vml" Requires="v">
                <p:oleObj spid="_x0000_s66624" name="方程式" r:id="rId7" imgW="2831760" imgH="419040" progId="Equation.3">
                  <p:embed/>
                </p:oleObj>
              </mc:Choice>
              <mc:Fallback>
                <p:oleObj name="方程式" r:id="rId7" imgW="2831760" imgH="419040" progId="Equation.3">
                  <p:embed/>
                  <p:pic>
                    <p:nvPicPr>
                      <p:cNvPr id="0" name=""/>
                      <p:cNvPicPr>
                        <a:picLocks noChangeAspect="1" noChangeArrowheads="1"/>
                      </p:cNvPicPr>
                      <p:nvPr/>
                    </p:nvPicPr>
                    <p:blipFill>
                      <a:blip r:embed="rId8"/>
                      <a:srcRect/>
                      <a:stretch>
                        <a:fillRect/>
                      </a:stretch>
                    </p:blipFill>
                    <p:spPr bwMode="auto">
                      <a:xfrm>
                        <a:off x="1423789" y="2307084"/>
                        <a:ext cx="7031038" cy="1039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915227825"/>
              </p:ext>
            </p:extLst>
          </p:nvPr>
        </p:nvGraphicFramePr>
        <p:xfrm>
          <a:off x="1403648" y="4683348"/>
          <a:ext cx="3721100" cy="977900"/>
        </p:xfrm>
        <a:graphic>
          <a:graphicData uri="http://schemas.openxmlformats.org/presentationml/2006/ole">
            <mc:AlternateContent xmlns:mc="http://schemas.openxmlformats.org/markup-compatibility/2006">
              <mc:Choice xmlns:v="urn:schemas-microsoft-com:vml" Requires="v">
                <p:oleObj spid="_x0000_s66625" name="方程式" r:id="rId9" imgW="1498320" imgH="393480" progId="Equation.3">
                  <p:embed/>
                </p:oleObj>
              </mc:Choice>
              <mc:Fallback>
                <p:oleObj name="方程式" r:id="rId9" imgW="1498320" imgH="393480" progId="Equation.3">
                  <p:embed/>
                  <p:pic>
                    <p:nvPicPr>
                      <p:cNvPr id="0" name=""/>
                      <p:cNvPicPr>
                        <a:picLocks noChangeAspect="1" noChangeArrowheads="1"/>
                      </p:cNvPicPr>
                      <p:nvPr/>
                    </p:nvPicPr>
                    <p:blipFill>
                      <a:blip r:embed="rId10"/>
                      <a:srcRect/>
                      <a:stretch>
                        <a:fillRect/>
                      </a:stretch>
                    </p:blipFill>
                    <p:spPr bwMode="auto">
                      <a:xfrm>
                        <a:off x="1403648" y="4683348"/>
                        <a:ext cx="37211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3674042029"/>
              </p:ext>
            </p:extLst>
          </p:nvPr>
        </p:nvGraphicFramePr>
        <p:xfrm>
          <a:off x="1423789" y="3345408"/>
          <a:ext cx="4951412" cy="568325"/>
        </p:xfrm>
        <a:graphic>
          <a:graphicData uri="http://schemas.openxmlformats.org/presentationml/2006/ole">
            <mc:AlternateContent xmlns:mc="http://schemas.openxmlformats.org/markup-compatibility/2006">
              <mc:Choice xmlns:v="urn:schemas-microsoft-com:vml" Requires="v">
                <p:oleObj spid="_x0000_s66626" name="方程式" r:id="rId11" imgW="1993680" imgH="228600" progId="Equation.3">
                  <p:embed/>
                </p:oleObj>
              </mc:Choice>
              <mc:Fallback>
                <p:oleObj name="方程式" r:id="rId11" imgW="1993680" imgH="228600" progId="Equation.3">
                  <p:embed/>
                  <p:pic>
                    <p:nvPicPr>
                      <p:cNvPr id="0" name=""/>
                      <p:cNvPicPr>
                        <a:picLocks noChangeAspect="1" noChangeArrowheads="1"/>
                      </p:cNvPicPr>
                      <p:nvPr/>
                    </p:nvPicPr>
                    <p:blipFill>
                      <a:blip r:embed="rId12"/>
                      <a:srcRect/>
                      <a:stretch>
                        <a:fillRect/>
                      </a:stretch>
                    </p:blipFill>
                    <p:spPr bwMode="auto">
                      <a:xfrm>
                        <a:off x="1423789" y="3345408"/>
                        <a:ext cx="4951412"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68745678"/>
              </p:ext>
            </p:extLst>
          </p:nvPr>
        </p:nvGraphicFramePr>
        <p:xfrm>
          <a:off x="1409825" y="3963268"/>
          <a:ext cx="2490787" cy="566738"/>
        </p:xfrm>
        <a:graphic>
          <a:graphicData uri="http://schemas.openxmlformats.org/presentationml/2006/ole">
            <mc:AlternateContent xmlns:mc="http://schemas.openxmlformats.org/markup-compatibility/2006">
              <mc:Choice xmlns:v="urn:schemas-microsoft-com:vml" Requires="v">
                <p:oleObj spid="_x0000_s66627" name="方程式" r:id="rId13" imgW="1002960" imgH="228600" progId="Equation.3">
                  <p:embed/>
                </p:oleObj>
              </mc:Choice>
              <mc:Fallback>
                <p:oleObj name="方程式" r:id="rId13" imgW="1002960" imgH="228600" progId="Equation.3">
                  <p:embed/>
                  <p:pic>
                    <p:nvPicPr>
                      <p:cNvPr id="0" name=""/>
                      <p:cNvPicPr>
                        <a:picLocks noChangeAspect="1" noChangeArrowheads="1"/>
                      </p:cNvPicPr>
                      <p:nvPr/>
                    </p:nvPicPr>
                    <p:blipFill>
                      <a:blip r:embed="rId14"/>
                      <a:srcRect/>
                      <a:stretch>
                        <a:fillRect/>
                      </a:stretch>
                    </p:blipFill>
                    <p:spPr bwMode="auto">
                      <a:xfrm>
                        <a:off x="1409825" y="3963268"/>
                        <a:ext cx="2490787" cy="56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字方塊 7"/>
          <p:cNvSpPr txBox="1"/>
          <p:nvPr/>
        </p:nvSpPr>
        <p:spPr>
          <a:xfrm>
            <a:off x="1335076" y="467961"/>
            <a:ext cx="2444836"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Example: 111</a:t>
            </a:r>
            <a:endParaRPr lang="zh-TW" alt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4431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971600" y="404664"/>
            <a:ext cx="7200800" cy="1614388"/>
            <a:chOff x="971600" y="3902844"/>
            <a:chExt cx="7200800" cy="1614388"/>
          </a:xfrm>
        </p:grpSpPr>
        <p:sp>
          <p:nvSpPr>
            <p:cNvPr id="3" name="文字方塊 2"/>
            <p:cNvSpPr txBox="1"/>
            <p:nvPr/>
          </p:nvSpPr>
          <p:spPr bwMode="auto">
            <a:xfrm>
              <a:off x="2426077" y="4129619"/>
              <a:ext cx="5314275" cy="584775"/>
            </a:xfrm>
            <a:prstGeom prst="rect">
              <a:avLst/>
            </a:prstGeom>
            <a:noFill/>
            <a:ln w="9525">
              <a:noFill/>
              <a:miter lim="800000"/>
              <a:headEnd/>
              <a:tailEnd/>
            </a:ln>
          </p:spPr>
          <p:txBody>
            <a:bodyPr wrap="none" rtlCol="0">
              <a:spAutoFit/>
            </a:bodyPr>
            <a:lstStyle/>
            <a:p>
              <a:r>
                <a:rPr lang="en-US" altLang="zh-TW" sz="3200" dirty="0" smtClean="0">
                  <a:latin typeface="Times New Roman" pitchFamily="18" charset="0"/>
                  <a:cs typeface="Times New Roman" pitchFamily="18" charset="0"/>
                </a:rPr>
                <a:t>0       0.1       0.2       0.3       0.4</a:t>
              </a:r>
              <a:endParaRPr lang="zh-TW" altLang="en-US" sz="3200" dirty="0" smtClean="0">
                <a:latin typeface="Times New Roman" pitchFamily="18" charset="0"/>
                <a:cs typeface="Times New Roman" pitchFamily="18" charset="0"/>
              </a:endParaRPr>
            </a:p>
          </p:txBody>
        </p:sp>
        <p:sp>
          <p:nvSpPr>
            <p:cNvPr id="4" name="文字方塊 3"/>
            <p:cNvSpPr txBox="1"/>
            <p:nvPr/>
          </p:nvSpPr>
          <p:spPr bwMode="auto">
            <a:xfrm>
              <a:off x="2267744" y="4768980"/>
              <a:ext cx="5724644" cy="584775"/>
            </a:xfrm>
            <a:prstGeom prst="rect">
              <a:avLst/>
            </a:prstGeom>
            <a:noFill/>
            <a:ln w="9525">
              <a:noFill/>
              <a:miter lim="800000"/>
              <a:headEnd/>
              <a:tailEnd/>
            </a:ln>
          </p:spPr>
          <p:txBody>
            <a:bodyPr wrap="none" rtlCol="0">
              <a:spAutoFit/>
            </a:bodyPr>
            <a:lstStyle/>
            <a:p>
              <a:r>
                <a:rPr lang="en-US" altLang="zh-TW" sz="3200" dirty="0" smtClean="0">
                  <a:latin typeface="Times New Roman" pitchFamily="18" charset="0"/>
                  <a:cs typeface="Times New Roman" pitchFamily="18" charset="0"/>
                </a:rPr>
                <a:t>29    27.19    23.63   19.90   16.48</a:t>
              </a:r>
              <a:endParaRPr lang="zh-TW" altLang="en-US" sz="3200" dirty="0" smtClean="0">
                <a:latin typeface="Times New Roman" pitchFamily="18" charset="0"/>
                <a:cs typeface="Times New Roman" pitchFamily="18" charset="0"/>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4109611309"/>
                </p:ext>
              </p:extLst>
            </p:nvPr>
          </p:nvGraphicFramePr>
          <p:xfrm>
            <a:off x="1212527" y="3933056"/>
            <a:ext cx="882650" cy="977900"/>
          </p:xfrm>
          <a:graphic>
            <a:graphicData uri="http://schemas.openxmlformats.org/presentationml/2006/ole">
              <mc:AlternateContent xmlns:mc="http://schemas.openxmlformats.org/markup-compatibility/2006">
                <mc:Choice xmlns:v="urn:schemas-microsoft-com:vml" Requires="v">
                  <p:oleObj spid="_x0000_s67656" name="方程式" r:id="rId3" imgW="355320" imgH="393480" progId="Equation.3">
                    <p:embed/>
                  </p:oleObj>
                </mc:Choice>
                <mc:Fallback>
                  <p:oleObj name="方程式" r:id="rId3" imgW="355320" imgH="393480" progId="Equation.3">
                    <p:embed/>
                    <p:pic>
                      <p:nvPicPr>
                        <p:cNvPr id="0" name=""/>
                        <p:cNvPicPr>
                          <a:picLocks noChangeAspect="1" noChangeArrowheads="1"/>
                        </p:cNvPicPr>
                        <p:nvPr/>
                      </p:nvPicPr>
                      <p:blipFill>
                        <a:blip r:embed="rId4"/>
                        <a:srcRect/>
                        <a:stretch>
                          <a:fillRect/>
                        </a:stretch>
                      </p:blipFill>
                      <p:spPr bwMode="auto">
                        <a:xfrm>
                          <a:off x="1212527" y="3933056"/>
                          <a:ext cx="88265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5"/>
            <p:cNvSpPr/>
            <p:nvPr/>
          </p:nvSpPr>
          <p:spPr>
            <a:xfrm>
              <a:off x="971600" y="3902844"/>
              <a:ext cx="7200800" cy="1614388"/>
            </a:xfrm>
            <a:prstGeom prst="rect">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graphicFrame>
        <p:nvGraphicFramePr>
          <p:cNvPr id="7" name="Object 6"/>
          <p:cNvGraphicFramePr>
            <a:graphicFrameLocks noChangeAspect="1"/>
          </p:cNvGraphicFramePr>
          <p:nvPr>
            <p:extLst>
              <p:ext uri="{D42A27DB-BD31-4B8C-83A1-F6EECF244321}">
                <p14:modId xmlns:p14="http://schemas.microsoft.com/office/powerpoint/2010/main" val="1673728413"/>
              </p:ext>
            </p:extLst>
          </p:nvPr>
        </p:nvGraphicFramePr>
        <p:xfrm>
          <a:off x="1326405" y="2204864"/>
          <a:ext cx="6557963" cy="1071562"/>
        </p:xfrm>
        <a:graphic>
          <a:graphicData uri="http://schemas.openxmlformats.org/presentationml/2006/ole">
            <mc:AlternateContent xmlns:mc="http://schemas.openxmlformats.org/markup-compatibility/2006">
              <mc:Choice xmlns:v="urn:schemas-microsoft-com:vml" Requires="v">
                <p:oleObj spid="_x0000_s67657" name="方程式" r:id="rId5" imgW="2641320" imgH="431640" progId="Equation.3">
                  <p:embed/>
                </p:oleObj>
              </mc:Choice>
              <mc:Fallback>
                <p:oleObj name="方程式" r:id="rId5" imgW="2641320" imgH="431640" progId="Equation.3">
                  <p:embed/>
                  <p:pic>
                    <p:nvPicPr>
                      <p:cNvPr id="0" name=""/>
                      <p:cNvPicPr>
                        <a:picLocks noChangeAspect="1" noChangeArrowheads="1"/>
                      </p:cNvPicPr>
                      <p:nvPr/>
                    </p:nvPicPr>
                    <p:blipFill>
                      <a:blip r:embed="rId6"/>
                      <a:srcRect/>
                      <a:stretch>
                        <a:fillRect/>
                      </a:stretch>
                    </p:blipFill>
                    <p:spPr bwMode="auto">
                      <a:xfrm>
                        <a:off x="1326405" y="2204864"/>
                        <a:ext cx="6557963" cy="107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4101101025"/>
              </p:ext>
            </p:extLst>
          </p:nvPr>
        </p:nvGraphicFramePr>
        <p:xfrm>
          <a:off x="1521445" y="3255119"/>
          <a:ext cx="4130675" cy="693738"/>
        </p:xfrm>
        <a:graphic>
          <a:graphicData uri="http://schemas.openxmlformats.org/presentationml/2006/ole">
            <mc:AlternateContent xmlns:mc="http://schemas.openxmlformats.org/markup-compatibility/2006">
              <mc:Choice xmlns:v="urn:schemas-microsoft-com:vml" Requires="v">
                <p:oleObj spid="_x0000_s67658" name="方程式" r:id="rId7" imgW="1663560" imgH="279360" progId="Equation.3">
                  <p:embed/>
                </p:oleObj>
              </mc:Choice>
              <mc:Fallback>
                <p:oleObj name="方程式" r:id="rId7" imgW="1663560" imgH="279360" progId="Equation.3">
                  <p:embed/>
                  <p:pic>
                    <p:nvPicPr>
                      <p:cNvPr id="0" name=""/>
                      <p:cNvPicPr>
                        <a:picLocks noChangeAspect="1" noChangeArrowheads="1"/>
                      </p:cNvPicPr>
                      <p:nvPr/>
                    </p:nvPicPr>
                    <p:blipFill>
                      <a:blip r:embed="rId8"/>
                      <a:srcRect/>
                      <a:stretch>
                        <a:fillRect/>
                      </a:stretch>
                    </p:blipFill>
                    <p:spPr bwMode="auto">
                      <a:xfrm>
                        <a:off x="1521445" y="3255119"/>
                        <a:ext cx="4130675" cy="693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5"/>
          <p:cNvGraphicFramePr>
            <a:graphicFrameLocks noChangeAspect="1"/>
          </p:cNvGraphicFramePr>
          <p:nvPr>
            <p:extLst>
              <p:ext uri="{D42A27DB-BD31-4B8C-83A1-F6EECF244321}">
                <p14:modId xmlns:p14="http://schemas.microsoft.com/office/powerpoint/2010/main" val="427530081"/>
              </p:ext>
            </p:extLst>
          </p:nvPr>
        </p:nvGraphicFramePr>
        <p:xfrm>
          <a:off x="1259632" y="4048923"/>
          <a:ext cx="928687" cy="498475"/>
        </p:xfrm>
        <a:graphic>
          <a:graphicData uri="http://schemas.openxmlformats.org/presentationml/2006/ole">
            <mc:AlternateContent xmlns:mc="http://schemas.openxmlformats.org/markup-compatibility/2006">
              <mc:Choice xmlns:v="urn:schemas-microsoft-com:vml" Requires="v">
                <p:oleObj spid="_x0000_s67659" name="方程式" r:id="rId9" imgW="368280" imgH="203040" progId="Equation.3">
                  <p:embed/>
                </p:oleObj>
              </mc:Choice>
              <mc:Fallback>
                <p:oleObj name="方程式" r:id="rId9" imgW="368280" imgH="203040" progId="Equation.3">
                  <p:embed/>
                  <p:pic>
                    <p:nvPicPr>
                      <p:cNvPr id="0" name=""/>
                      <p:cNvPicPr>
                        <a:picLocks noChangeAspect="1" noChangeArrowheads="1"/>
                      </p:cNvPicPr>
                      <p:nvPr/>
                    </p:nvPicPr>
                    <p:blipFill>
                      <a:blip r:embed="rId10"/>
                      <a:srcRect/>
                      <a:stretch>
                        <a:fillRect/>
                      </a:stretch>
                    </p:blipFill>
                    <p:spPr bwMode="auto">
                      <a:xfrm>
                        <a:off x="1259632" y="4048923"/>
                        <a:ext cx="92868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文字方塊 9"/>
          <p:cNvSpPr txBox="1"/>
          <p:nvPr/>
        </p:nvSpPr>
        <p:spPr bwMode="auto">
          <a:xfrm>
            <a:off x="2572946" y="3941767"/>
            <a:ext cx="1031051" cy="584775"/>
          </a:xfrm>
          <a:prstGeom prst="rect">
            <a:avLst/>
          </a:prstGeom>
          <a:noFill/>
          <a:ln w="9525">
            <a:noFill/>
            <a:miter lim="800000"/>
            <a:headEnd/>
            <a:tailEnd/>
          </a:ln>
        </p:spPr>
        <p:txBody>
          <a:bodyPr wrap="none" rtlCol="0">
            <a:spAutoFit/>
          </a:bodyPr>
          <a:lstStyle/>
          <a:p>
            <a:r>
              <a:rPr lang="en-US" altLang="zh-TW" sz="3200" i="1" dirty="0" smtClean="0">
                <a:latin typeface="Times New Roman" pitchFamily="18" charset="0"/>
                <a:cs typeface="Times New Roman" pitchFamily="18" charset="0"/>
              </a:rPr>
              <a:t>p</a:t>
            </a:r>
            <a:r>
              <a:rPr lang="en-US" altLang="zh-TW" sz="3200" dirty="0" smtClean="0">
                <a:latin typeface="Times New Roman" pitchFamily="18" charset="0"/>
                <a:cs typeface="Times New Roman" pitchFamily="18" charset="0"/>
              </a:rPr>
              <a:t> = 8</a:t>
            </a:r>
            <a:endParaRPr lang="zh-TW" altLang="en-US" sz="3200" dirty="0" smtClean="0">
              <a:latin typeface="Times New Roman" pitchFamily="18" charset="0"/>
              <a:cs typeface="Times New Roman" pitchFamily="18" charset="0"/>
            </a:endParaRPr>
          </a:p>
        </p:txBody>
      </p:sp>
      <p:sp>
        <p:nvSpPr>
          <p:cNvPr id="11" name="文字方塊 10"/>
          <p:cNvSpPr txBox="1"/>
          <p:nvPr/>
        </p:nvSpPr>
        <p:spPr bwMode="auto">
          <a:xfrm>
            <a:off x="4180403" y="3933056"/>
            <a:ext cx="1439818" cy="584775"/>
          </a:xfrm>
          <a:prstGeom prst="rect">
            <a:avLst/>
          </a:prstGeom>
          <a:noFill/>
          <a:ln w="9525">
            <a:noFill/>
            <a:miter lim="800000"/>
            <a:headEnd/>
            <a:tailEnd/>
          </a:ln>
        </p:spPr>
        <p:txBody>
          <a:bodyPr wrap="none" rtlCol="0">
            <a:spAutoFit/>
          </a:bodyPr>
          <a:lstStyle/>
          <a:p>
            <a:r>
              <a:rPr lang="en-US" altLang="zh-TW" sz="3200" dirty="0" smtClean="0">
                <a:latin typeface="Times New Roman" pitchFamily="18" charset="0"/>
                <a:cs typeface="Times New Roman" pitchFamily="18" charset="0"/>
              </a:rPr>
              <a:t>(2</a:t>
            </a:r>
            <a:r>
              <a:rPr lang="en-US" altLang="zh-TW" sz="3200" baseline="30000" dirty="0" smtClean="0">
                <a:latin typeface="Times New Roman" pitchFamily="18" charset="0"/>
                <a:cs typeface="Times New Roman" pitchFamily="18" charset="0"/>
              </a:rPr>
              <a:t>3</a:t>
            </a:r>
            <a:r>
              <a:rPr lang="en-US" altLang="zh-TW" sz="3200" dirty="0" smtClean="0">
                <a:latin typeface="Times New Roman" pitchFamily="18" charset="0"/>
                <a:cs typeface="Times New Roman" pitchFamily="18" charset="0"/>
              </a:rPr>
              <a:t> = 8)</a:t>
            </a:r>
            <a:endParaRPr lang="zh-TW" altLang="en-US" sz="3200" dirty="0" smtClean="0">
              <a:latin typeface="Times New Roman" pitchFamily="18" charset="0"/>
              <a:cs typeface="Times New Roman" pitchFamily="18" charset="0"/>
            </a:endParaRPr>
          </a:p>
        </p:txBody>
      </p:sp>
      <p:graphicFrame>
        <p:nvGraphicFramePr>
          <p:cNvPr id="12" name="物件 11"/>
          <p:cNvGraphicFramePr>
            <a:graphicFrameLocks noChangeAspect="1"/>
          </p:cNvGraphicFramePr>
          <p:nvPr>
            <p:extLst>
              <p:ext uri="{D42A27DB-BD31-4B8C-83A1-F6EECF244321}">
                <p14:modId xmlns:p14="http://schemas.microsoft.com/office/powerpoint/2010/main" val="1190802004"/>
              </p:ext>
            </p:extLst>
          </p:nvPr>
        </p:nvGraphicFramePr>
        <p:xfrm>
          <a:off x="1312069" y="4534872"/>
          <a:ext cx="3948112" cy="1236662"/>
        </p:xfrm>
        <a:graphic>
          <a:graphicData uri="http://schemas.openxmlformats.org/presentationml/2006/ole">
            <mc:AlternateContent xmlns:mc="http://schemas.openxmlformats.org/markup-compatibility/2006">
              <mc:Choice xmlns:v="urn:schemas-microsoft-com:vml" Requires="v">
                <p:oleObj spid="_x0000_s67660" name="方程式" r:id="rId11" imgW="1460160" imgH="457200" progId="Equation.3">
                  <p:embed/>
                </p:oleObj>
              </mc:Choice>
              <mc:Fallback>
                <p:oleObj name="方程式" r:id="rId11" imgW="1460160" imgH="457200" progId="Equation.3">
                  <p:embed/>
                  <p:pic>
                    <p:nvPicPr>
                      <p:cNvPr id="0" name=""/>
                      <p:cNvPicPr>
                        <a:picLocks noChangeAspect="1" noChangeArrowheads="1"/>
                      </p:cNvPicPr>
                      <p:nvPr/>
                    </p:nvPicPr>
                    <p:blipFill>
                      <a:blip r:embed="rId12"/>
                      <a:srcRect/>
                      <a:stretch>
                        <a:fillRect/>
                      </a:stretch>
                    </p:blipFill>
                    <p:spPr bwMode="auto">
                      <a:xfrm>
                        <a:off x="1312069" y="4534872"/>
                        <a:ext cx="3948112" cy="1236662"/>
                      </a:xfrm>
                      <a:prstGeom prst="rect">
                        <a:avLst/>
                      </a:prstGeom>
                      <a:noFill/>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675953074"/>
              </p:ext>
            </p:extLst>
          </p:nvPr>
        </p:nvGraphicFramePr>
        <p:xfrm>
          <a:off x="1534492" y="5996136"/>
          <a:ext cx="1957388" cy="457200"/>
        </p:xfrm>
        <a:graphic>
          <a:graphicData uri="http://schemas.openxmlformats.org/presentationml/2006/ole">
            <mc:AlternateContent xmlns:mc="http://schemas.openxmlformats.org/markup-compatibility/2006">
              <mc:Choice xmlns:v="urn:schemas-microsoft-com:vml" Requires="v">
                <p:oleObj spid="_x0000_s67661" name="方程式" r:id="rId13" imgW="749160" imgH="177480" progId="Equation.3">
                  <p:embed/>
                </p:oleObj>
              </mc:Choice>
              <mc:Fallback>
                <p:oleObj name="方程式" r:id="rId13" imgW="749160" imgH="177480" progId="Equation.3">
                  <p:embed/>
                  <p:pic>
                    <p:nvPicPr>
                      <p:cNvPr id="0" name=""/>
                      <p:cNvPicPr>
                        <a:picLocks noChangeAspect="1" noChangeArrowheads="1"/>
                      </p:cNvPicPr>
                      <p:nvPr/>
                    </p:nvPicPr>
                    <p:blipFill>
                      <a:blip r:embed="rId14"/>
                      <a:srcRect/>
                      <a:stretch>
                        <a:fillRect/>
                      </a:stretch>
                    </p:blipFill>
                    <p:spPr bwMode="auto">
                      <a:xfrm>
                        <a:off x="1534492" y="5996136"/>
                        <a:ext cx="1957388" cy="457200"/>
                      </a:xfrm>
                      <a:prstGeom prst="rect">
                        <a:avLst/>
                      </a:prstGeom>
                      <a:noFill/>
                      <a:ln>
                        <a:noFill/>
                      </a:ln>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584565331"/>
              </p:ext>
            </p:extLst>
          </p:nvPr>
        </p:nvGraphicFramePr>
        <p:xfrm>
          <a:off x="1410522" y="1314425"/>
          <a:ext cx="566737" cy="568325"/>
        </p:xfrm>
        <a:graphic>
          <a:graphicData uri="http://schemas.openxmlformats.org/presentationml/2006/ole">
            <mc:AlternateContent xmlns:mc="http://schemas.openxmlformats.org/markup-compatibility/2006">
              <mc:Choice xmlns:v="urn:schemas-microsoft-com:vml" Requires="v">
                <p:oleObj spid="_x0000_s67662" name="方程式" r:id="rId15" imgW="228600" imgH="228600" progId="Equation.3">
                  <p:embed/>
                </p:oleObj>
              </mc:Choice>
              <mc:Fallback>
                <p:oleObj name="方程式" r:id="rId15" imgW="228600" imgH="228600" progId="Equation.3">
                  <p:embed/>
                  <p:pic>
                    <p:nvPicPr>
                      <p:cNvPr id="0" name=""/>
                      <p:cNvPicPr>
                        <a:picLocks noChangeAspect="1" noChangeArrowheads="1"/>
                      </p:cNvPicPr>
                      <p:nvPr/>
                    </p:nvPicPr>
                    <p:blipFill>
                      <a:blip r:embed="rId16"/>
                      <a:srcRect/>
                      <a:stretch>
                        <a:fillRect/>
                      </a:stretch>
                    </p:blipFill>
                    <p:spPr bwMode="auto">
                      <a:xfrm>
                        <a:off x="1410522" y="1314425"/>
                        <a:ext cx="566737"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514708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99593" y="395953"/>
            <a:ext cx="8064896" cy="1077218"/>
          </a:xfrm>
          <a:prstGeom prst="rect">
            <a:avLst/>
          </a:prstGeom>
          <a:noFill/>
        </p:spPr>
        <p:txBody>
          <a:bodyPr wrap="square" rtlCol="0">
            <a:spAutoFit/>
          </a:bodyPr>
          <a:lstStyle/>
          <a:p>
            <a:r>
              <a:rPr lang="en-US" altLang="zh-TW" sz="3200" dirty="0" smtClean="0">
                <a:latin typeface="Times New Roman" panose="02020603050405020304" pitchFamily="18" charset="0"/>
                <a:cs typeface="Times New Roman" panose="02020603050405020304" pitchFamily="18" charset="0"/>
              </a:rPr>
              <a:t>(c)</a:t>
            </a:r>
            <a:r>
              <a:rPr lang="en-US" altLang="zh-TW" sz="3200" dirty="0">
                <a:latin typeface="Times New Roman" panose="02020603050405020304" pitchFamily="18" charset="0"/>
                <a:cs typeface="Times New Roman" panose="02020603050405020304" pitchFamily="18" charset="0"/>
              </a:rPr>
              <a:t> Multiplicity </a:t>
            </a:r>
            <a:r>
              <a:rPr lang="en-US" altLang="zh-TW" sz="3200" i="1" dirty="0">
                <a:latin typeface="Times New Roman" panose="02020603050405020304" pitchFamily="18" charset="0"/>
                <a:cs typeface="Times New Roman" panose="02020603050405020304" pitchFamily="18" charset="0"/>
              </a:rPr>
              <a:t>P</a:t>
            </a:r>
            <a:r>
              <a:rPr lang="en-US" altLang="zh-TW" sz="3200" dirty="0">
                <a:latin typeface="Times New Roman" panose="02020603050405020304" pitchFamily="18" charset="0"/>
                <a:cs typeface="Times New Roman" panose="02020603050405020304" pitchFamily="18" charset="0"/>
              </a:rPr>
              <a:t> is the one counted in the </a:t>
            </a:r>
            <a:endParaRPr lang="en-US" altLang="zh-TW" sz="3200" dirty="0" smtClean="0">
              <a:latin typeface="Times New Roman" panose="02020603050405020304" pitchFamily="18" charset="0"/>
              <a:cs typeface="Times New Roman" panose="02020603050405020304" pitchFamily="18" charset="0"/>
            </a:endParaRPr>
          </a:p>
          <a:p>
            <a:r>
              <a:rPr lang="en-US" altLang="zh-TW" sz="3200" dirty="0">
                <a:latin typeface="Times New Roman" panose="02020603050405020304" pitchFamily="18" charset="0"/>
                <a:cs typeface="Times New Roman" panose="02020603050405020304" pitchFamily="18" charset="0"/>
              </a:rPr>
              <a:t> </a:t>
            </a:r>
            <a:r>
              <a:rPr lang="en-US" altLang="zh-TW" sz="3200" dirty="0" smtClean="0">
                <a:latin typeface="Times New Roman" panose="02020603050405020304" pitchFamily="18" charset="0"/>
                <a:cs typeface="Times New Roman" panose="02020603050405020304" pitchFamily="18" charset="0"/>
              </a:rPr>
              <a:t>     point </a:t>
            </a:r>
            <a:r>
              <a:rPr lang="en-US" altLang="zh-TW" sz="3200" dirty="0">
                <a:latin typeface="Times New Roman" panose="02020603050405020304" pitchFamily="18" charset="0"/>
                <a:cs typeface="Times New Roman" panose="02020603050405020304" pitchFamily="18" charset="0"/>
              </a:rPr>
              <a:t>group stereogram.</a:t>
            </a:r>
            <a:endParaRPr lang="zh-TW" altLang="en-US" sz="3200" dirty="0" smtClean="0">
              <a:latin typeface="Times New Roman" panose="02020603050405020304" pitchFamily="18" charset="0"/>
              <a:cs typeface="Times New Roman" panose="02020603050405020304" pitchFamily="18" charset="0"/>
            </a:endParaRPr>
          </a:p>
        </p:txBody>
      </p:sp>
      <p:sp>
        <p:nvSpPr>
          <p:cNvPr id="3" name="文字方塊 2"/>
          <p:cNvSpPr txBox="1"/>
          <p:nvPr/>
        </p:nvSpPr>
        <p:spPr>
          <a:xfrm>
            <a:off x="1644137" y="1700808"/>
            <a:ext cx="3348994" cy="3539430"/>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In Cubic (</a:t>
            </a:r>
            <a:r>
              <a:rPr lang="en-US" altLang="zh-TW" sz="3200" i="1" dirty="0" smtClean="0">
                <a:latin typeface="Times New Roman" panose="02020603050405020304" pitchFamily="18" charset="0"/>
                <a:cs typeface="Times New Roman" panose="02020603050405020304" pitchFamily="18" charset="0"/>
              </a:rPr>
              <a:t>h</a:t>
            </a:r>
            <a:r>
              <a:rPr lang="en-US" altLang="zh-TW" sz="3200" dirty="0">
                <a:latin typeface="Times New Roman" panose="02020603050405020304" pitchFamily="18" charset="0"/>
                <a:cs typeface="Times New Roman" panose="02020603050405020304" pitchFamily="18" charset="0"/>
                <a:sym typeface="Symbol" panose="05050102010706020507" pitchFamily="18" charset="2"/>
              </a:rPr>
              <a:t>  </a:t>
            </a:r>
            <a:r>
              <a:rPr lang="en-US" altLang="zh-TW" sz="3200" i="1" dirty="0" smtClean="0">
                <a:latin typeface="Times New Roman" panose="02020603050405020304" pitchFamily="18" charset="0"/>
                <a:cs typeface="Times New Roman" panose="02020603050405020304" pitchFamily="18" charset="0"/>
              </a:rPr>
              <a:t>k</a:t>
            </a:r>
            <a:r>
              <a:rPr lang="en-US" altLang="zh-TW" sz="3200" dirty="0" smtClean="0">
                <a:latin typeface="Times New Roman" panose="02020603050405020304" pitchFamily="18" charset="0"/>
                <a:cs typeface="Times New Roman" panose="02020603050405020304" pitchFamily="18" charset="0"/>
              </a:rPr>
              <a:t> </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i="1" dirty="0" smtClean="0">
                <a:latin typeface="Times New Roman" panose="02020603050405020304" pitchFamily="18" charset="0"/>
                <a:cs typeface="Times New Roman" panose="02020603050405020304" pitchFamily="18" charset="0"/>
              </a:rPr>
              <a:t>l</a:t>
            </a:r>
            <a:r>
              <a:rPr lang="en-US" altLang="zh-TW" sz="3200" dirty="0" smtClean="0">
                <a:latin typeface="Times New Roman" panose="02020603050405020304" pitchFamily="18" charset="0"/>
                <a:cs typeface="Times New Roman" panose="02020603050405020304" pitchFamily="18" charset="0"/>
              </a:rPr>
              <a:t>)</a:t>
            </a:r>
          </a:p>
          <a:p>
            <a:r>
              <a:rPr lang="en-US" altLang="zh-TW" sz="3200" dirty="0" smtClean="0">
                <a:latin typeface="Times New Roman" panose="02020603050405020304" pitchFamily="18" charset="0"/>
                <a:cs typeface="Times New Roman" panose="02020603050405020304" pitchFamily="18" charset="0"/>
              </a:rPr>
              <a:t>{</a:t>
            </a:r>
            <a:r>
              <a:rPr lang="en-US" altLang="zh-TW" sz="3200" i="1" dirty="0" err="1" smtClean="0">
                <a:latin typeface="Times New Roman" panose="02020603050405020304" pitchFamily="18" charset="0"/>
                <a:cs typeface="Times New Roman" panose="02020603050405020304" pitchFamily="18" charset="0"/>
              </a:rPr>
              <a:t>hkl</a:t>
            </a:r>
            <a:r>
              <a:rPr lang="en-US" altLang="zh-TW" sz="3200" dirty="0" smtClean="0">
                <a:latin typeface="Times New Roman" panose="02020603050405020304" pitchFamily="18" charset="0"/>
                <a:cs typeface="Times New Roman" panose="02020603050405020304" pitchFamily="18" charset="0"/>
              </a:rPr>
              <a:t>}</a:t>
            </a:r>
          </a:p>
          <a:p>
            <a:r>
              <a:rPr lang="en-US" altLang="zh-TW" sz="3200" dirty="0" smtClean="0">
                <a:latin typeface="Times New Roman" panose="02020603050405020304" pitchFamily="18" charset="0"/>
                <a:cs typeface="Times New Roman" panose="02020603050405020304" pitchFamily="18" charset="0"/>
              </a:rPr>
              <a:t>{</a:t>
            </a:r>
            <a:r>
              <a:rPr lang="en-US" altLang="zh-TW" sz="3200" i="1" dirty="0" err="1" smtClean="0">
                <a:latin typeface="Times New Roman" panose="02020603050405020304" pitchFamily="18" charset="0"/>
                <a:cs typeface="Times New Roman" panose="02020603050405020304" pitchFamily="18" charset="0"/>
              </a:rPr>
              <a:t>hhl</a:t>
            </a:r>
            <a:r>
              <a:rPr lang="en-US" altLang="zh-TW" sz="3200" dirty="0" smtClean="0">
                <a:latin typeface="Times New Roman" panose="02020603050405020304" pitchFamily="18" charset="0"/>
                <a:cs typeface="Times New Roman" panose="02020603050405020304" pitchFamily="18" charset="0"/>
              </a:rPr>
              <a:t>}</a:t>
            </a:r>
          </a:p>
          <a:p>
            <a:r>
              <a:rPr lang="en-US" altLang="zh-TW" sz="3200" dirty="0" smtClean="0">
                <a:latin typeface="Times New Roman" panose="02020603050405020304" pitchFamily="18" charset="0"/>
                <a:cs typeface="Times New Roman" panose="02020603050405020304" pitchFamily="18" charset="0"/>
              </a:rPr>
              <a:t>{0</a:t>
            </a:r>
            <a:r>
              <a:rPr lang="en-US" altLang="zh-TW" sz="3200" i="1" dirty="0" smtClean="0">
                <a:latin typeface="Times New Roman" panose="02020603050405020304" pitchFamily="18" charset="0"/>
                <a:cs typeface="Times New Roman" panose="02020603050405020304" pitchFamily="18" charset="0"/>
              </a:rPr>
              <a:t>kl</a:t>
            </a:r>
            <a:r>
              <a:rPr lang="en-US" altLang="zh-TW" sz="3200" dirty="0" smtClean="0">
                <a:latin typeface="Times New Roman" panose="02020603050405020304" pitchFamily="18" charset="0"/>
                <a:cs typeface="Times New Roman" panose="02020603050405020304" pitchFamily="18" charset="0"/>
              </a:rPr>
              <a:t>}</a:t>
            </a:r>
          </a:p>
          <a:p>
            <a:r>
              <a:rPr lang="en-US" altLang="zh-TW" sz="3200" dirty="0" smtClean="0">
                <a:latin typeface="Times New Roman" panose="02020603050405020304" pitchFamily="18" charset="0"/>
                <a:cs typeface="Times New Roman" panose="02020603050405020304" pitchFamily="18" charset="0"/>
              </a:rPr>
              <a:t>{0</a:t>
            </a:r>
            <a:r>
              <a:rPr lang="en-US" altLang="zh-TW" sz="3200" i="1" dirty="0" smtClean="0">
                <a:latin typeface="Times New Roman" panose="02020603050405020304" pitchFamily="18" charset="0"/>
                <a:cs typeface="Times New Roman" panose="02020603050405020304" pitchFamily="18" charset="0"/>
              </a:rPr>
              <a:t>kk</a:t>
            </a:r>
            <a:r>
              <a:rPr lang="en-US" altLang="zh-TW" sz="3200" dirty="0" smtClean="0">
                <a:latin typeface="Times New Roman" panose="02020603050405020304" pitchFamily="18" charset="0"/>
                <a:cs typeface="Times New Roman" panose="02020603050405020304" pitchFamily="18" charset="0"/>
              </a:rPr>
              <a:t>}</a:t>
            </a:r>
          </a:p>
          <a:p>
            <a:r>
              <a:rPr lang="en-US" altLang="zh-TW" sz="3200" dirty="0" smtClean="0">
                <a:latin typeface="Times New Roman" panose="02020603050405020304" pitchFamily="18" charset="0"/>
                <a:cs typeface="Times New Roman" panose="02020603050405020304" pitchFamily="18" charset="0"/>
              </a:rPr>
              <a:t>{</a:t>
            </a:r>
            <a:r>
              <a:rPr lang="en-US" altLang="zh-TW" sz="3200" i="1" dirty="0" err="1" smtClean="0">
                <a:latin typeface="Times New Roman" panose="02020603050405020304" pitchFamily="18" charset="0"/>
                <a:cs typeface="Times New Roman" panose="02020603050405020304" pitchFamily="18" charset="0"/>
              </a:rPr>
              <a:t>hhh</a:t>
            </a:r>
            <a:r>
              <a:rPr lang="en-US" altLang="zh-TW" sz="3200" dirty="0" smtClean="0">
                <a:latin typeface="Times New Roman" panose="02020603050405020304" pitchFamily="18" charset="0"/>
                <a:cs typeface="Times New Roman" panose="02020603050405020304" pitchFamily="18" charset="0"/>
              </a:rPr>
              <a:t>}</a:t>
            </a:r>
          </a:p>
          <a:p>
            <a:r>
              <a:rPr lang="en-US" altLang="zh-TW" sz="3200" dirty="0" smtClean="0">
                <a:latin typeface="Times New Roman" panose="02020603050405020304" pitchFamily="18" charset="0"/>
                <a:cs typeface="Times New Roman" panose="02020603050405020304" pitchFamily="18" charset="0"/>
              </a:rPr>
              <a:t>{00</a:t>
            </a:r>
            <a:r>
              <a:rPr lang="en-US" altLang="zh-TW" sz="3200" i="1" dirty="0" smtClean="0">
                <a:latin typeface="Times New Roman" panose="02020603050405020304" pitchFamily="18" charset="0"/>
                <a:cs typeface="Times New Roman" panose="02020603050405020304" pitchFamily="18" charset="0"/>
              </a:rPr>
              <a:t>l</a:t>
            </a:r>
            <a:r>
              <a:rPr lang="en-US" altLang="zh-TW" sz="3200" dirty="0" smtClean="0">
                <a:latin typeface="Times New Roman" panose="02020603050405020304" pitchFamily="18" charset="0"/>
                <a:cs typeface="Times New Roman" panose="02020603050405020304" pitchFamily="18" charset="0"/>
              </a:rPr>
              <a:t>}</a:t>
            </a:r>
            <a:endParaRPr lang="zh-TW" altLang="en-US" sz="3200" dirty="0" smtClean="0">
              <a:latin typeface="Times New Roman" panose="02020603050405020304" pitchFamily="18" charset="0"/>
              <a:cs typeface="Times New Roman" panose="02020603050405020304" pitchFamily="18" charset="0"/>
            </a:endParaRPr>
          </a:p>
        </p:txBody>
      </p:sp>
      <p:sp>
        <p:nvSpPr>
          <p:cNvPr id="4" name="文字方塊 3"/>
          <p:cNvSpPr txBox="1"/>
          <p:nvPr/>
        </p:nvSpPr>
        <p:spPr>
          <a:xfrm>
            <a:off x="3290880" y="2207435"/>
            <a:ext cx="1281120" cy="3046988"/>
          </a:xfrm>
          <a:prstGeom prst="rect">
            <a:avLst/>
          </a:prstGeom>
          <a:noFill/>
        </p:spPr>
        <p:txBody>
          <a:bodyPr wrap="none" rtlCol="0">
            <a:spAutoFit/>
          </a:bodyPr>
          <a:lstStyle/>
          <a:p>
            <a:r>
              <a:rPr lang="en-US" altLang="zh-TW" sz="3200" i="1" dirty="0" smtClean="0">
                <a:latin typeface="Times New Roman" panose="02020603050405020304" pitchFamily="18" charset="0"/>
                <a:cs typeface="Times New Roman" panose="02020603050405020304" pitchFamily="18" charset="0"/>
              </a:rPr>
              <a:t>P</a:t>
            </a:r>
            <a:r>
              <a:rPr lang="en-US" altLang="zh-TW" sz="3200" dirty="0" smtClean="0">
                <a:latin typeface="Times New Roman" panose="02020603050405020304" pitchFamily="18" charset="0"/>
                <a:cs typeface="Times New Roman" panose="02020603050405020304" pitchFamily="18" charset="0"/>
              </a:rPr>
              <a:t> = 48</a:t>
            </a:r>
          </a:p>
          <a:p>
            <a:r>
              <a:rPr lang="en-US" altLang="zh-TW" sz="3200" i="1" dirty="0" smtClean="0">
                <a:latin typeface="Times New Roman" panose="02020603050405020304" pitchFamily="18" charset="0"/>
                <a:cs typeface="Times New Roman" panose="02020603050405020304" pitchFamily="18" charset="0"/>
              </a:rPr>
              <a:t>P </a:t>
            </a:r>
            <a:r>
              <a:rPr lang="en-US" altLang="zh-TW" sz="3200" dirty="0" smtClean="0">
                <a:latin typeface="Times New Roman" panose="02020603050405020304" pitchFamily="18" charset="0"/>
                <a:cs typeface="Times New Roman" panose="02020603050405020304" pitchFamily="18" charset="0"/>
              </a:rPr>
              <a:t>= 24</a:t>
            </a:r>
          </a:p>
          <a:p>
            <a:r>
              <a:rPr lang="en-US" altLang="zh-TW" sz="3200" i="1" dirty="0" smtClean="0">
                <a:latin typeface="Times New Roman" panose="02020603050405020304" pitchFamily="18" charset="0"/>
                <a:cs typeface="Times New Roman" panose="02020603050405020304" pitchFamily="18" charset="0"/>
              </a:rPr>
              <a:t>P</a:t>
            </a:r>
            <a:r>
              <a:rPr lang="en-US" altLang="zh-TW" sz="3200" dirty="0" smtClean="0">
                <a:latin typeface="Times New Roman" panose="02020603050405020304" pitchFamily="18" charset="0"/>
                <a:cs typeface="Times New Roman" panose="02020603050405020304" pitchFamily="18" charset="0"/>
              </a:rPr>
              <a:t> = 24</a:t>
            </a:r>
          </a:p>
          <a:p>
            <a:r>
              <a:rPr lang="en-US" altLang="zh-TW" sz="3200" i="1" dirty="0" smtClean="0">
                <a:latin typeface="Times New Roman" panose="02020603050405020304" pitchFamily="18" charset="0"/>
                <a:cs typeface="Times New Roman" panose="02020603050405020304" pitchFamily="18" charset="0"/>
              </a:rPr>
              <a:t>P</a:t>
            </a:r>
            <a:r>
              <a:rPr lang="en-US" altLang="zh-TW" sz="3200" dirty="0" smtClean="0">
                <a:latin typeface="Times New Roman" panose="02020603050405020304" pitchFamily="18" charset="0"/>
                <a:cs typeface="Times New Roman" panose="02020603050405020304" pitchFamily="18" charset="0"/>
              </a:rPr>
              <a:t> = 12</a:t>
            </a:r>
          </a:p>
          <a:p>
            <a:r>
              <a:rPr lang="en-US" altLang="zh-TW" sz="3200" i="1" dirty="0" smtClean="0">
                <a:latin typeface="Times New Roman" panose="02020603050405020304" pitchFamily="18" charset="0"/>
                <a:cs typeface="Times New Roman" panose="02020603050405020304" pitchFamily="18" charset="0"/>
              </a:rPr>
              <a:t>P</a:t>
            </a:r>
            <a:r>
              <a:rPr lang="en-US" altLang="zh-TW" sz="3200" dirty="0" smtClean="0">
                <a:latin typeface="Times New Roman" panose="02020603050405020304" pitchFamily="18" charset="0"/>
                <a:cs typeface="Times New Roman" panose="02020603050405020304" pitchFamily="18" charset="0"/>
              </a:rPr>
              <a:t> = 8</a:t>
            </a:r>
          </a:p>
          <a:p>
            <a:r>
              <a:rPr lang="en-US" altLang="zh-TW" sz="3200" i="1" dirty="0" smtClean="0">
                <a:latin typeface="Times New Roman" panose="02020603050405020304" pitchFamily="18" charset="0"/>
                <a:cs typeface="Times New Roman" panose="02020603050405020304" pitchFamily="18" charset="0"/>
              </a:rPr>
              <a:t>P</a:t>
            </a:r>
            <a:r>
              <a:rPr lang="en-US" altLang="zh-TW" sz="3200" dirty="0" smtClean="0">
                <a:latin typeface="Times New Roman" panose="02020603050405020304" pitchFamily="18" charset="0"/>
                <a:cs typeface="Times New Roman" panose="02020603050405020304" pitchFamily="18" charset="0"/>
              </a:rPr>
              <a:t> = 6</a:t>
            </a:r>
            <a:endParaRPr lang="zh-TW" altLang="en-US" sz="3200" dirty="0" smtClean="0">
              <a:latin typeface="Times New Roman" panose="02020603050405020304" pitchFamily="18" charset="0"/>
              <a:cs typeface="Times New Roman" panose="02020603050405020304" pitchFamily="18" charset="0"/>
            </a:endParaRPr>
          </a:p>
        </p:txBody>
      </p:sp>
      <p:sp>
        <p:nvSpPr>
          <p:cNvPr id="5" name="文字方塊 4"/>
          <p:cNvSpPr txBox="1"/>
          <p:nvPr/>
        </p:nvSpPr>
        <p:spPr>
          <a:xfrm>
            <a:off x="4752846" y="2182212"/>
            <a:ext cx="1619354" cy="3046988"/>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(3x2x2</a:t>
            </a:r>
            <a:r>
              <a:rPr lang="en-US" altLang="zh-TW" sz="3200" baseline="30000" dirty="0" smtClean="0">
                <a:latin typeface="Times New Roman" panose="02020603050405020304" pitchFamily="18" charset="0"/>
                <a:cs typeface="Times New Roman" panose="02020603050405020304" pitchFamily="18" charset="0"/>
              </a:rPr>
              <a:t>3</a:t>
            </a:r>
            <a:r>
              <a:rPr lang="en-US" altLang="zh-TW" sz="3200" dirty="0" smtClean="0">
                <a:latin typeface="Times New Roman" panose="02020603050405020304" pitchFamily="18" charset="0"/>
                <a:cs typeface="Times New Roman" panose="02020603050405020304" pitchFamily="18" charset="0"/>
              </a:rPr>
              <a:t>)</a:t>
            </a:r>
          </a:p>
          <a:p>
            <a:r>
              <a:rPr lang="en-US" altLang="zh-TW" sz="3200" dirty="0" smtClean="0">
                <a:latin typeface="Times New Roman" panose="02020603050405020304" pitchFamily="18" charset="0"/>
                <a:cs typeface="Times New Roman" panose="02020603050405020304" pitchFamily="18" charset="0"/>
              </a:rPr>
              <a:t>(3x2</a:t>
            </a:r>
            <a:r>
              <a:rPr lang="en-US" altLang="zh-TW" sz="3200" baseline="30000" dirty="0" smtClean="0">
                <a:latin typeface="Times New Roman" panose="02020603050405020304" pitchFamily="18" charset="0"/>
                <a:cs typeface="Times New Roman" panose="02020603050405020304" pitchFamily="18" charset="0"/>
              </a:rPr>
              <a:t>3</a:t>
            </a:r>
            <a:r>
              <a:rPr lang="en-US" altLang="zh-TW" sz="3200" dirty="0" smtClean="0">
                <a:latin typeface="Times New Roman" panose="02020603050405020304" pitchFamily="18" charset="0"/>
                <a:cs typeface="Times New Roman" panose="02020603050405020304" pitchFamily="18" charset="0"/>
              </a:rPr>
              <a:t>)</a:t>
            </a:r>
          </a:p>
          <a:p>
            <a:r>
              <a:rPr lang="en-US" altLang="zh-TW" sz="3200" dirty="0" smtClean="0">
                <a:latin typeface="Times New Roman" panose="02020603050405020304" pitchFamily="18" charset="0"/>
                <a:cs typeface="Times New Roman" panose="02020603050405020304" pitchFamily="18" charset="0"/>
              </a:rPr>
              <a:t>(3x2x2</a:t>
            </a:r>
            <a:r>
              <a:rPr lang="en-US" altLang="zh-TW" sz="3200" baseline="30000" dirty="0" smtClean="0">
                <a:latin typeface="Times New Roman" panose="02020603050405020304" pitchFamily="18" charset="0"/>
                <a:cs typeface="Times New Roman" panose="02020603050405020304" pitchFamily="18" charset="0"/>
              </a:rPr>
              <a:t>2</a:t>
            </a:r>
            <a:r>
              <a:rPr lang="en-US" altLang="zh-TW" sz="3200" dirty="0" smtClean="0">
                <a:latin typeface="Times New Roman" panose="02020603050405020304" pitchFamily="18" charset="0"/>
                <a:cs typeface="Times New Roman" panose="02020603050405020304" pitchFamily="18" charset="0"/>
              </a:rPr>
              <a:t>)</a:t>
            </a:r>
          </a:p>
          <a:p>
            <a:r>
              <a:rPr lang="en-US" altLang="zh-TW" sz="3200" dirty="0" smtClean="0">
                <a:latin typeface="Times New Roman" panose="02020603050405020304" pitchFamily="18" charset="0"/>
                <a:cs typeface="Times New Roman" panose="02020603050405020304" pitchFamily="18" charset="0"/>
              </a:rPr>
              <a:t>(3x2</a:t>
            </a:r>
            <a:r>
              <a:rPr lang="en-US" altLang="zh-TW" sz="3200" baseline="30000" dirty="0" smtClean="0">
                <a:latin typeface="Times New Roman" panose="02020603050405020304" pitchFamily="18" charset="0"/>
                <a:cs typeface="Times New Roman" panose="02020603050405020304" pitchFamily="18" charset="0"/>
              </a:rPr>
              <a:t>2</a:t>
            </a:r>
            <a:r>
              <a:rPr lang="en-US" altLang="zh-TW" sz="3200" dirty="0" smtClean="0">
                <a:latin typeface="Times New Roman" panose="02020603050405020304" pitchFamily="18" charset="0"/>
                <a:cs typeface="Times New Roman" panose="02020603050405020304" pitchFamily="18" charset="0"/>
              </a:rPr>
              <a:t>)</a:t>
            </a:r>
          </a:p>
          <a:p>
            <a:r>
              <a:rPr lang="en-US" altLang="zh-TW" sz="3200" dirty="0" smtClean="0">
                <a:latin typeface="Times New Roman" panose="02020603050405020304" pitchFamily="18" charset="0"/>
                <a:cs typeface="Times New Roman" panose="02020603050405020304" pitchFamily="18" charset="0"/>
              </a:rPr>
              <a:t>(2</a:t>
            </a:r>
            <a:r>
              <a:rPr lang="en-US" altLang="zh-TW" sz="3200" baseline="30000" dirty="0" smtClean="0">
                <a:latin typeface="Times New Roman" panose="02020603050405020304" pitchFamily="18" charset="0"/>
                <a:cs typeface="Times New Roman" panose="02020603050405020304" pitchFamily="18" charset="0"/>
              </a:rPr>
              <a:t>3</a:t>
            </a:r>
            <a:r>
              <a:rPr lang="en-US" altLang="zh-TW" sz="3200" dirty="0" smtClean="0">
                <a:latin typeface="Times New Roman" panose="02020603050405020304" pitchFamily="18" charset="0"/>
                <a:cs typeface="Times New Roman" panose="02020603050405020304" pitchFamily="18" charset="0"/>
              </a:rPr>
              <a:t>)</a:t>
            </a:r>
          </a:p>
          <a:p>
            <a:r>
              <a:rPr lang="en-US" altLang="zh-TW" sz="3200" dirty="0" smtClean="0">
                <a:latin typeface="Times New Roman" panose="02020603050405020304" pitchFamily="18" charset="0"/>
                <a:cs typeface="Times New Roman" panose="02020603050405020304" pitchFamily="18" charset="0"/>
              </a:rPr>
              <a:t>(3x2)</a:t>
            </a:r>
            <a:endParaRPr lang="zh-TW" altLang="en-US" sz="3200" dirty="0" smtClean="0">
              <a:latin typeface="Times New Roman" panose="02020603050405020304" pitchFamily="18" charset="0"/>
              <a:cs typeface="Times New Roman" panose="02020603050405020304" pitchFamily="18" charset="0"/>
            </a:endParaRPr>
          </a:p>
        </p:txBody>
      </p:sp>
      <p:sp>
        <p:nvSpPr>
          <p:cNvPr id="6" name="文字方塊 5"/>
          <p:cNvSpPr txBox="1"/>
          <p:nvPr/>
        </p:nvSpPr>
        <p:spPr>
          <a:xfrm>
            <a:off x="1835696" y="5589240"/>
            <a:ext cx="3924472"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How about tetragonal?</a:t>
            </a:r>
            <a:endParaRPr lang="zh-TW" alt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0033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755576" y="404664"/>
            <a:ext cx="5181483"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(d) </a:t>
            </a:r>
            <a:r>
              <a:rPr lang="en-US" altLang="zh-TW" sz="3200" dirty="0">
                <a:latin typeface="Times New Roman" panose="02020603050405020304" pitchFamily="18" charset="0"/>
                <a:cs typeface="Times New Roman" panose="02020603050405020304" pitchFamily="18" charset="0"/>
              </a:rPr>
              <a:t>Lorentz-polarization factor</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15" name="物件 14"/>
          <p:cNvGraphicFramePr>
            <a:graphicFrameLocks noChangeAspect="1"/>
          </p:cNvGraphicFramePr>
          <p:nvPr>
            <p:extLst>
              <p:ext uri="{D42A27DB-BD31-4B8C-83A1-F6EECF244321}">
                <p14:modId xmlns:p14="http://schemas.microsoft.com/office/powerpoint/2010/main" val="4697740"/>
              </p:ext>
            </p:extLst>
          </p:nvPr>
        </p:nvGraphicFramePr>
        <p:xfrm>
          <a:off x="6156176" y="44624"/>
          <a:ext cx="2025650" cy="1133475"/>
        </p:xfrm>
        <a:graphic>
          <a:graphicData uri="http://schemas.openxmlformats.org/presentationml/2006/ole">
            <mc:AlternateContent xmlns:mc="http://schemas.openxmlformats.org/markup-compatibility/2006">
              <mc:Choice xmlns:v="urn:schemas-microsoft-com:vml" Requires="v">
                <p:oleObj spid="_x0000_s62558" name="方程式" r:id="rId3" imgW="749160" imgH="419040" progId="Equation.3">
                  <p:embed/>
                </p:oleObj>
              </mc:Choice>
              <mc:Fallback>
                <p:oleObj name="方程式" r:id="rId3" imgW="749160" imgH="419040" progId="Equation.3">
                  <p:embed/>
                  <p:pic>
                    <p:nvPicPr>
                      <p:cNvPr id="0" name=""/>
                      <p:cNvPicPr>
                        <a:picLocks noChangeAspect="1" noChangeArrowheads="1"/>
                      </p:cNvPicPr>
                      <p:nvPr/>
                    </p:nvPicPr>
                    <p:blipFill>
                      <a:blip r:embed="rId4"/>
                      <a:srcRect/>
                      <a:stretch>
                        <a:fillRect/>
                      </a:stretch>
                    </p:blipFill>
                    <p:spPr bwMode="auto">
                      <a:xfrm>
                        <a:off x="6156176" y="44624"/>
                        <a:ext cx="2025650" cy="1133475"/>
                      </a:xfrm>
                      <a:prstGeom prst="rect">
                        <a:avLst/>
                      </a:prstGeom>
                      <a:noFill/>
                    </p:spPr>
                  </p:pic>
                </p:oleObj>
              </mc:Fallback>
            </mc:AlternateContent>
          </a:graphicData>
        </a:graphic>
      </p:graphicFrame>
      <p:sp>
        <p:nvSpPr>
          <p:cNvPr id="4" name="文字方塊 3"/>
          <p:cNvSpPr txBox="1"/>
          <p:nvPr/>
        </p:nvSpPr>
        <p:spPr>
          <a:xfrm>
            <a:off x="971600" y="1052736"/>
            <a:ext cx="3722301"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a:t>
            </a:r>
            <a:r>
              <a:rPr lang="en-US" altLang="zh-TW" sz="3200" dirty="0" err="1" smtClean="0">
                <a:latin typeface="Times New Roman" panose="02020603050405020304" pitchFamily="18" charset="0"/>
                <a:cs typeface="Times New Roman" panose="02020603050405020304" pitchFamily="18" charset="0"/>
              </a:rPr>
              <a:t>i</a:t>
            </a:r>
            <a:r>
              <a:rPr lang="en-US" altLang="zh-TW" sz="3200" dirty="0" smtClean="0">
                <a:latin typeface="Times New Roman" panose="02020603050405020304" pitchFamily="18" charset="0"/>
                <a:cs typeface="Times New Roman" panose="02020603050405020304" pitchFamily="18" charset="0"/>
              </a:rPr>
              <a:t>) </a:t>
            </a:r>
            <a:r>
              <a:rPr lang="en-US" altLang="zh-TW" sz="3200" dirty="0">
                <a:latin typeface="Times New Roman" panose="02020603050405020304" pitchFamily="18" charset="0"/>
                <a:cs typeface="Times New Roman" panose="02020603050405020304" pitchFamily="18" charset="0"/>
              </a:rPr>
              <a:t>polarization factor</a:t>
            </a:r>
            <a:endParaRPr lang="zh-TW" altLang="en-US" sz="3200" dirty="0" smtClean="0">
              <a:latin typeface="Times New Roman" panose="02020603050405020304" pitchFamily="18" charset="0"/>
              <a:cs typeface="Times New Roman" panose="02020603050405020304" pitchFamily="18" charset="0"/>
            </a:endParaRPr>
          </a:p>
        </p:txBody>
      </p:sp>
      <p:sp>
        <p:nvSpPr>
          <p:cNvPr id="5" name="文字方塊 4"/>
          <p:cNvSpPr txBox="1"/>
          <p:nvPr/>
        </p:nvSpPr>
        <p:spPr>
          <a:xfrm>
            <a:off x="1187624" y="1556792"/>
            <a:ext cx="7380547" cy="1077218"/>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The scattered beam depends on the angle </a:t>
            </a:r>
            <a:r>
              <a:rPr lang="en-US" altLang="zh-TW" sz="3200" dirty="0" smtClean="0">
                <a:latin typeface="Times New Roman" panose="02020603050405020304" pitchFamily="18" charset="0"/>
                <a:cs typeface="Times New Roman" panose="02020603050405020304" pitchFamily="18" charset="0"/>
              </a:rPr>
              <a:t>of</a:t>
            </a:r>
          </a:p>
          <a:p>
            <a:r>
              <a:rPr lang="en-US" altLang="zh-TW" sz="3200" dirty="0" smtClean="0">
                <a:latin typeface="Times New Roman" panose="02020603050405020304" pitchFamily="18" charset="0"/>
                <a:cs typeface="Times New Roman" panose="02020603050405020304" pitchFamily="18" charset="0"/>
              </a:rPr>
              <a:t>scattering. </a:t>
            </a:r>
            <a:r>
              <a:rPr lang="en-US" altLang="zh-TW" sz="3200" dirty="0">
                <a:latin typeface="Times New Roman" panose="02020603050405020304" pitchFamily="18" charset="0"/>
                <a:cs typeface="Times New Roman" panose="02020603050405020304" pitchFamily="18" charset="0"/>
              </a:rPr>
              <a:t>Thomson equation</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16" name="物件 15"/>
          <p:cNvGraphicFramePr>
            <a:graphicFrameLocks noChangeAspect="1"/>
          </p:cNvGraphicFramePr>
          <p:nvPr>
            <p:extLst>
              <p:ext uri="{D42A27DB-BD31-4B8C-83A1-F6EECF244321}">
                <p14:modId xmlns:p14="http://schemas.microsoft.com/office/powerpoint/2010/main" val="383896119"/>
              </p:ext>
            </p:extLst>
          </p:nvPr>
        </p:nvGraphicFramePr>
        <p:xfrm>
          <a:off x="1341741" y="2636912"/>
          <a:ext cx="7072312" cy="1339850"/>
        </p:xfrm>
        <a:graphic>
          <a:graphicData uri="http://schemas.openxmlformats.org/presentationml/2006/ole">
            <mc:AlternateContent xmlns:mc="http://schemas.openxmlformats.org/markup-compatibility/2006">
              <mc:Choice xmlns:v="urn:schemas-microsoft-com:vml" Requires="v">
                <p:oleObj spid="_x0000_s62559" name="方程式" r:id="rId5" imgW="2616120" imgH="495000" progId="Equation.3">
                  <p:embed/>
                </p:oleObj>
              </mc:Choice>
              <mc:Fallback>
                <p:oleObj name="方程式" r:id="rId5" imgW="2616120" imgH="495000" progId="Equation.3">
                  <p:embed/>
                  <p:pic>
                    <p:nvPicPr>
                      <p:cNvPr id="0" name=""/>
                      <p:cNvPicPr>
                        <a:picLocks noChangeAspect="1" noChangeArrowheads="1"/>
                      </p:cNvPicPr>
                      <p:nvPr/>
                    </p:nvPicPr>
                    <p:blipFill>
                      <a:blip r:embed="rId6"/>
                      <a:srcRect/>
                      <a:stretch>
                        <a:fillRect/>
                      </a:stretch>
                    </p:blipFill>
                    <p:spPr bwMode="auto">
                      <a:xfrm>
                        <a:off x="1341741" y="2636912"/>
                        <a:ext cx="7072312" cy="1339850"/>
                      </a:xfrm>
                      <a:prstGeom prst="rect">
                        <a:avLst/>
                      </a:prstGeom>
                      <a:noFill/>
                    </p:spPr>
                  </p:pic>
                </p:oleObj>
              </mc:Fallback>
            </mc:AlternateContent>
          </a:graphicData>
        </a:graphic>
      </p:graphicFrame>
      <p:sp>
        <p:nvSpPr>
          <p:cNvPr id="17" name="文字方塊 16"/>
          <p:cNvSpPr txBox="1"/>
          <p:nvPr/>
        </p:nvSpPr>
        <p:spPr>
          <a:xfrm>
            <a:off x="1403648" y="3933056"/>
            <a:ext cx="5747920" cy="584775"/>
          </a:xfrm>
          <a:prstGeom prst="rect">
            <a:avLst/>
          </a:prstGeom>
          <a:noFill/>
        </p:spPr>
        <p:txBody>
          <a:bodyPr wrap="none" rtlCol="0">
            <a:spAutoFit/>
          </a:bodyPr>
          <a:lstStyle/>
          <a:p>
            <a:r>
              <a:rPr lang="en-US" altLang="zh-TW" sz="3200" i="1" dirty="0" smtClean="0">
                <a:latin typeface="Times New Roman" panose="02020603050405020304" pitchFamily="18" charset="0"/>
                <a:cs typeface="Times New Roman" panose="02020603050405020304" pitchFamily="18" charset="0"/>
              </a:rPr>
              <a:t>I</a:t>
            </a:r>
            <a:r>
              <a:rPr lang="en-US" altLang="zh-TW" sz="3200" baseline="-25000" dirty="0" smtClean="0">
                <a:latin typeface="Times New Roman" panose="02020603050405020304" pitchFamily="18" charset="0"/>
                <a:cs typeface="Times New Roman" panose="02020603050405020304" pitchFamily="18" charset="0"/>
              </a:rPr>
              <a:t>0</a:t>
            </a:r>
            <a:r>
              <a:rPr lang="en-US" altLang="zh-TW" sz="3200" dirty="0" smtClean="0">
                <a:latin typeface="Times New Roman" panose="02020603050405020304" pitchFamily="18" charset="0"/>
                <a:cs typeface="Times New Roman" panose="02020603050405020304" pitchFamily="18" charset="0"/>
              </a:rPr>
              <a:t>: </a:t>
            </a:r>
            <a:r>
              <a:rPr lang="en-US" altLang="zh-TW" sz="3200" dirty="0">
                <a:latin typeface="Times New Roman" panose="02020603050405020304" pitchFamily="18" charset="0"/>
                <a:cs typeface="Times New Roman" panose="02020603050405020304" pitchFamily="18" charset="0"/>
              </a:rPr>
              <a:t>intensity of the incident beam</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19" name="物件 18"/>
          <p:cNvGraphicFramePr>
            <a:graphicFrameLocks noChangeAspect="1"/>
          </p:cNvGraphicFramePr>
          <p:nvPr>
            <p:extLst>
              <p:ext uri="{D42A27DB-BD31-4B8C-83A1-F6EECF244321}">
                <p14:modId xmlns:p14="http://schemas.microsoft.com/office/powerpoint/2010/main" val="3151702739"/>
              </p:ext>
            </p:extLst>
          </p:nvPr>
        </p:nvGraphicFramePr>
        <p:xfrm>
          <a:off x="1449729" y="4365104"/>
          <a:ext cx="3260725" cy="1065213"/>
        </p:xfrm>
        <a:graphic>
          <a:graphicData uri="http://schemas.openxmlformats.org/presentationml/2006/ole">
            <mc:AlternateContent xmlns:mc="http://schemas.openxmlformats.org/markup-compatibility/2006">
              <mc:Choice xmlns:v="urn:schemas-microsoft-com:vml" Requires="v">
                <p:oleObj spid="_x0000_s62560" name="方程式" r:id="rId7" imgW="1206360" imgH="393480" progId="Equation.3">
                  <p:embed/>
                </p:oleObj>
              </mc:Choice>
              <mc:Fallback>
                <p:oleObj name="方程式" r:id="rId7" imgW="1206360" imgH="393480" progId="Equation.3">
                  <p:embed/>
                  <p:pic>
                    <p:nvPicPr>
                      <p:cNvPr id="0" name=""/>
                      <p:cNvPicPr>
                        <a:picLocks noChangeAspect="1" noChangeArrowheads="1"/>
                      </p:cNvPicPr>
                      <p:nvPr/>
                    </p:nvPicPr>
                    <p:blipFill>
                      <a:blip r:embed="rId8"/>
                      <a:srcRect/>
                      <a:stretch>
                        <a:fillRect/>
                      </a:stretch>
                    </p:blipFill>
                    <p:spPr bwMode="auto">
                      <a:xfrm>
                        <a:off x="1449729" y="4365104"/>
                        <a:ext cx="3260725" cy="1065213"/>
                      </a:xfrm>
                      <a:prstGeom prst="rect">
                        <a:avLst/>
                      </a:prstGeom>
                      <a:noFill/>
                    </p:spPr>
                  </p:pic>
                </p:oleObj>
              </mc:Fallback>
            </mc:AlternateContent>
          </a:graphicData>
        </a:graphic>
      </p:graphicFrame>
      <p:sp>
        <p:nvSpPr>
          <p:cNvPr id="20" name="文字方塊 19"/>
          <p:cNvSpPr txBox="1"/>
          <p:nvPr/>
        </p:nvSpPr>
        <p:spPr>
          <a:xfrm>
            <a:off x="5004048" y="4581128"/>
            <a:ext cx="2044149" cy="584775"/>
          </a:xfrm>
          <a:prstGeom prst="rect">
            <a:avLst/>
          </a:prstGeom>
          <a:noFill/>
        </p:spPr>
        <p:txBody>
          <a:bodyPr wrap="none" rtlCol="0">
            <a:spAutoFit/>
          </a:bodyPr>
          <a:lstStyle/>
          <a:p>
            <a:r>
              <a:rPr lang="en-US" altLang="zh-TW" sz="3200" i="1" dirty="0" smtClean="0">
                <a:latin typeface="Times New Roman" panose="02020603050405020304" pitchFamily="18" charset="0"/>
                <a:cs typeface="Times New Roman" panose="02020603050405020304" pitchFamily="18" charset="0"/>
              </a:rPr>
              <a:t>K</a:t>
            </a:r>
            <a:r>
              <a:rPr lang="en-US" altLang="zh-TW" sz="3200" dirty="0" smtClean="0">
                <a:latin typeface="Times New Roman" panose="02020603050405020304" pitchFamily="18" charset="0"/>
                <a:cs typeface="Times New Roman" panose="02020603050405020304" pitchFamily="18" charset="0"/>
              </a:rPr>
              <a:t>: constant</a:t>
            </a:r>
            <a:endParaRPr lang="zh-TW" altLang="en-US" sz="3200" dirty="0" smtClean="0">
              <a:latin typeface="Times New Roman" panose="02020603050405020304" pitchFamily="18" charset="0"/>
              <a:cs typeface="Times New Roman" panose="02020603050405020304" pitchFamily="18" charset="0"/>
            </a:endParaRPr>
          </a:p>
        </p:txBody>
      </p:sp>
      <p:sp>
        <p:nvSpPr>
          <p:cNvPr id="21" name="文字方塊 20"/>
          <p:cNvSpPr txBox="1"/>
          <p:nvPr/>
        </p:nvSpPr>
        <p:spPr>
          <a:xfrm>
            <a:off x="1296144" y="5373216"/>
            <a:ext cx="7740352" cy="1077218"/>
          </a:xfrm>
          <a:prstGeom prst="rect">
            <a:avLst/>
          </a:prstGeom>
          <a:noFill/>
        </p:spPr>
        <p:txBody>
          <a:bodyPr wrap="square" rtlCol="0">
            <a:spAutoFit/>
          </a:bodyPr>
          <a:lstStyle/>
          <a:p>
            <a:r>
              <a:rPr lang="zh-TW" altLang="en-US" sz="32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a:latin typeface="Times New Roman" panose="02020603050405020304" pitchFamily="18" charset="0"/>
                <a:cs typeface="Times New Roman" panose="02020603050405020304" pitchFamily="18" charset="0"/>
              </a:rPr>
              <a:t>angle between the scattering direction and the direction of acceleration of the electron</a:t>
            </a:r>
            <a:endParaRPr lang="zh-TW" altLang="en-US" sz="3200" dirty="0" smtClean="0">
              <a:latin typeface="Times New Roman" panose="02020603050405020304" pitchFamily="18" charset="0"/>
              <a:cs typeface="Times New Roman" panose="02020603050405020304" pitchFamily="18" charset="0"/>
            </a:endParaRPr>
          </a:p>
        </p:txBody>
      </p:sp>
      <p:sp>
        <p:nvSpPr>
          <p:cNvPr id="22" name="Line 11"/>
          <p:cNvSpPr>
            <a:spLocks noChangeShapeType="1"/>
          </p:cNvSpPr>
          <p:nvPr/>
        </p:nvSpPr>
        <p:spPr bwMode="auto">
          <a:xfrm>
            <a:off x="7555681" y="5300191"/>
            <a:ext cx="71913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 name="Oval 12"/>
          <p:cNvSpPr>
            <a:spLocks noChangeArrowheads="1"/>
          </p:cNvSpPr>
          <p:nvPr/>
        </p:nvSpPr>
        <p:spPr bwMode="auto">
          <a:xfrm>
            <a:off x="7843019" y="5228753"/>
            <a:ext cx="144462" cy="144463"/>
          </a:xfrm>
          <a:prstGeom prst="ellipse">
            <a:avLst/>
          </a:prstGeom>
          <a:solidFill>
            <a:schemeClr val="accent1"/>
          </a:solidFill>
          <a:ln w="9525">
            <a:solidFill>
              <a:schemeClr val="tx1"/>
            </a:solidFill>
            <a:round/>
            <a:headEnd/>
            <a:tailEnd/>
          </a:ln>
        </p:spPr>
        <p:txBody>
          <a:bodyPr wrap="none" anchor="ctr"/>
          <a:lstStyle/>
          <a:p>
            <a:endParaRPr lang="zh-TW" altLang="en-US"/>
          </a:p>
        </p:txBody>
      </p:sp>
      <p:sp>
        <p:nvSpPr>
          <p:cNvPr id="24" name="Line 13"/>
          <p:cNvSpPr>
            <a:spLocks noChangeShapeType="1"/>
          </p:cNvSpPr>
          <p:nvPr/>
        </p:nvSpPr>
        <p:spPr bwMode="auto">
          <a:xfrm flipV="1">
            <a:off x="7916044" y="4436591"/>
            <a:ext cx="64770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5" name="Text Box 14"/>
          <p:cNvSpPr txBox="1">
            <a:spLocks noChangeArrowheads="1"/>
          </p:cNvSpPr>
          <p:nvPr/>
        </p:nvSpPr>
        <p:spPr bwMode="auto">
          <a:xfrm>
            <a:off x="7843019" y="4487391"/>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i="1" dirty="0"/>
              <a:t>r</a:t>
            </a:r>
          </a:p>
        </p:txBody>
      </p:sp>
      <p:sp>
        <p:nvSpPr>
          <p:cNvPr id="26" name="Text Box 15"/>
          <p:cNvSpPr txBox="1">
            <a:spLocks noChangeArrowheads="1"/>
          </p:cNvSpPr>
          <p:nvPr/>
        </p:nvSpPr>
        <p:spPr bwMode="auto">
          <a:xfrm>
            <a:off x="8203381" y="4796953"/>
            <a:ext cx="37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i="1" dirty="0">
                <a:sym typeface="Symbol" pitchFamily="18" charset="2"/>
              </a:rPr>
              <a:t></a:t>
            </a:r>
          </a:p>
        </p:txBody>
      </p:sp>
      <p:sp>
        <p:nvSpPr>
          <p:cNvPr id="27" name="Text Box 16"/>
          <p:cNvSpPr txBox="1">
            <a:spLocks noChangeArrowheads="1"/>
          </p:cNvSpPr>
          <p:nvPr/>
        </p:nvSpPr>
        <p:spPr bwMode="auto">
          <a:xfrm>
            <a:off x="8274819" y="3931766"/>
            <a:ext cx="4016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i="1" dirty="0"/>
              <a:t>P</a:t>
            </a:r>
          </a:p>
        </p:txBody>
      </p:sp>
      <p:sp>
        <p:nvSpPr>
          <p:cNvPr id="28" name="文字方塊 27"/>
          <p:cNvSpPr txBox="1"/>
          <p:nvPr/>
        </p:nvSpPr>
        <p:spPr>
          <a:xfrm>
            <a:off x="7596336" y="4860449"/>
            <a:ext cx="367408" cy="584775"/>
          </a:xfrm>
          <a:prstGeom prst="rect">
            <a:avLst/>
          </a:prstGeom>
          <a:noFill/>
        </p:spPr>
        <p:txBody>
          <a:bodyPr wrap="none" rtlCol="0">
            <a:spAutoFit/>
          </a:bodyPr>
          <a:lstStyle/>
          <a:p>
            <a:r>
              <a:rPr lang="en-US" altLang="zh-TW" sz="3200" i="1" dirty="0" smtClean="0">
                <a:latin typeface="Times New Roman" panose="02020603050405020304" pitchFamily="18" charset="0"/>
                <a:cs typeface="Times New Roman" panose="02020603050405020304" pitchFamily="18" charset="0"/>
              </a:rPr>
              <a:t>e</a:t>
            </a:r>
            <a:endParaRPr lang="zh-TW" altLang="en-US" sz="32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9460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17"/>
          <p:cNvPicPr>
            <a:picLocks noChangeAspect="1"/>
          </p:cNvPicPr>
          <p:nvPr/>
        </p:nvPicPr>
        <p:blipFill>
          <a:blip r:embed="rId3"/>
          <a:stretch>
            <a:fillRect/>
          </a:stretch>
        </p:blipFill>
        <p:spPr>
          <a:xfrm>
            <a:off x="1331640" y="332656"/>
            <a:ext cx="6229130" cy="4176464"/>
          </a:xfrm>
          <a:prstGeom prst="rect">
            <a:avLst/>
          </a:prstGeom>
        </p:spPr>
      </p:pic>
      <p:sp>
        <p:nvSpPr>
          <p:cNvPr id="19" name="文字方塊 18"/>
          <p:cNvSpPr txBox="1"/>
          <p:nvPr/>
        </p:nvSpPr>
        <p:spPr>
          <a:xfrm>
            <a:off x="1259632" y="4356393"/>
            <a:ext cx="5874172"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incident </a:t>
            </a:r>
            <a:r>
              <a:rPr lang="en-US" altLang="zh-TW" sz="3200" dirty="0" smtClean="0">
                <a:latin typeface="Times New Roman" panose="02020603050405020304" pitchFamily="18" charset="0"/>
                <a:cs typeface="Times New Roman" panose="02020603050405020304" pitchFamily="18" charset="0"/>
              </a:rPr>
              <a:t>beam travel in    direction</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20" name="物件 19"/>
          <p:cNvGraphicFramePr>
            <a:graphicFrameLocks noChangeAspect="1"/>
          </p:cNvGraphicFramePr>
          <p:nvPr>
            <p:extLst>
              <p:ext uri="{D42A27DB-BD31-4B8C-83A1-F6EECF244321}">
                <p14:modId xmlns:p14="http://schemas.microsoft.com/office/powerpoint/2010/main" val="389160240"/>
              </p:ext>
            </p:extLst>
          </p:nvPr>
        </p:nvGraphicFramePr>
        <p:xfrm>
          <a:off x="5148064" y="4408273"/>
          <a:ext cx="342900" cy="481013"/>
        </p:xfrm>
        <a:graphic>
          <a:graphicData uri="http://schemas.openxmlformats.org/presentationml/2006/ole">
            <mc:AlternateContent xmlns:mc="http://schemas.openxmlformats.org/markup-compatibility/2006">
              <mc:Choice xmlns:v="urn:schemas-microsoft-com:vml" Requires="v">
                <p:oleObj spid="_x0000_s63573" name="方程式" r:id="rId4" imgW="126720" imgH="177480" progId="Equation.3">
                  <p:embed/>
                </p:oleObj>
              </mc:Choice>
              <mc:Fallback>
                <p:oleObj name="方程式" r:id="rId4" imgW="126720" imgH="177480" progId="Equation.3">
                  <p:embed/>
                  <p:pic>
                    <p:nvPicPr>
                      <p:cNvPr id="0" name=""/>
                      <p:cNvPicPr>
                        <a:picLocks noChangeAspect="1" noChangeArrowheads="1"/>
                      </p:cNvPicPr>
                      <p:nvPr/>
                    </p:nvPicPr>
                    <p:blipFill>
                      <a:blip r:embed="rId5"/>
                      <a:srcRect/>
                      <a:stretch>
                        <a:fillRect/>
                      </a:stretch>
                    </p:blipFill>
                    <p:spPr bwMode="auto">
                      <a:xfrm>
                        <a:off x="5148064" y="4408273"/>
                        <a:ext cx="342900" cy="481013"/>
                      </a:xfrm>
                      <a:prstGeom prst="rect">
                        <a:avLst/>
                      </a:prstGeom>
                      <a:noFill/>
                    </p:spPr>
                  </p:pic>
                </p:oleObj>
              </mc:Fallback>
            </mc:AlternateContent>
          </a:graphicData>
        </a:graphic>
      </p:graphicFrame>
      <p:sp>
        <p:nvSpPr>
          <p:cNvPr id="21" name="文字方塊 20"/>
          <p:cNvSpPr txBox="1"/>
          <p:nvPr/>
        </p:nvSpPr>
        <p:spPr>
          <a:xfrm>
            <a:off x="1237511" y="4941168"/>
            <a:ext cx="4706738"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Random polarized beam </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22" name="物件 21"/>
          <p:cNvGraphicFramePr>
            <a:graphicFrameLocks noChangeAspect="1"/>
          </p:cNvGraphicFramePr>
          <p:nvPr>
            <p:extLst>
              <p:ext uri="{D42A27DB-BD31-4B8C-83A1-F6EECF244321}">
                <p14:modId xmlns:p14="http://schemas.microsoft.com/office/powerpoint/2010/main" val="3163748019"/>
              </p:ext>
            </p:extLst>
          </p:nvPr>
        </p:nvGraphicFramePr>
        <p:xfrm>
          <a:off x="5914624" y="4941168"/>
          <a:ext cx="788988" cy="652462"/>
        </p:xfrm>
        <a:graphic>
          <a:graphicData uri="http://schemas.openxmlformats.org/presentationml/2006/ole">
            <mc:AlternateContent xmlns:mc="http://schemas.openxmlformats.org/markup-compatibility/2006">
              <mc:Choice xmlns:v="urn:schemas-microsoft-com:vml" Requires="v">
                <p:oleObj spid="_x0000_s63574" name="方程式" r:id="rId6" imgW="291960" imgH="241200" progId="Equation.3">
                  <p:embed/>
                </p:oleObj>
              </mc:Choice>
              <mc:Fallback>
                <p:oleObj name="方程式" r:id="rId6" imgW="291960" imgH="241200" progId="Equation.3">
                  <p:embed/>
                  <p:pic>
                    <p:nvPicPr>
                      <p:cNvPr id="0" name=""/>
                      <p:cNvPicPr>
                        <a:picLocks noChangeAspect="1" noChangeArrowheads="1"/>
                      </p:cNvPicPr>
                      <p:nvPr/>
                    </p:nvPicPr>
                    <p:blipFill>
                      <a:blip r:embed="rId7"/>
                      <a:srcRect/>
                      <a:stretch>
                        <a:fillRect/>
                      </a:stretch>
                    </p:blipFill>
                    <p:spPr bwMode="auto">
                      <a:xfrm>
                        <a:off x="5914624" y="4941168"/>
                        <a:ext cx="788988" cy="652462"/>
                      </a:xfrm>
                      <a:prstGeom prst="rect">
                        <a:avLst/>
                      </a:prstGeom>
                      <a:noFill/>
                    </p:spPr>
                  </p:pic>
                </p:oleObj>
              </mc:Fallback>
            </mc:AlternateContent>
          </a:graphicData>
        </a:graphic>
      </p:graphicFrame>
      <p:graphicFrame>
        <p:nvGraphicFramePr>
          <p:cNvPr id="23" name="物件 22"/>
          <p:cNvGraphicFramePr>
            <a:graphicFrameLocks noChangeAspect="1"/>
          </p:cNvGraphicFramePr>
          <p:nvPr>
            <p:extLst>
              <p:ext uri="{D42A27DB-BD31-4B8C-83A1-F6EECF244321}">
                <p14:modId xmlns:p14="http://schemas.microsoft.com/office/powerpoint/2010/main" val="3948085352"/>
              </p:ext>
            </p:extLst>
          </p:nvPr>
        </p:nvGraphicFramePr>
        <p:xfrm>
          <a:off x="6985000" y="4975225"/>
          <a:ext cx="720725" cy="584200"/>
        </p:xfrm>
        <a:graphic>
          <a:graphicData uri="http://schemas.openxmlformats.org/presentationml/2006/ole">
            <mc:AlternateContent xmlns:mc="http://schemas.openxmlformats.org/markup-compatibility/2006">
              <mc:Choice xmlns:v="urn:schemas-microsoft-com:vml" Requires="v">
                <p:oleObj spid="_x0000_s63575" name="方程式" r:id="rId8" imgW="266400" imgH="215640" progId="Equation.3">
                  <p:embed/>
                </p:oleObj>
              </mc:Choice>
              <mc:Fallback>
                <p:oleObj name="方程式" r:id="rId8" imgW="266400" imgH="215640" progId="Equation.3">
                  <p:embed/>
                  <p:pic>
                    <p:nvPicPr>
                      <p:cNvPr id="0" name=""/>
                      <p:cNvPicPr>
                        <a:picLocks noChangeAspect="1" noChangeArrowheads="1"/>
                      </p:cNvPicPr>
                      <p:nvPr/>
                    </p:nvPicPr>
                    <p:blipFill>
                      <a:blip r:embed="rId9"/>
                      <a:srcRect/>
                      <a:stretch>
                        <a:fillRect/>
                      </a:stretch>
                    </p:blipFill>
                    <p:spPr bwMode="auto">
                      <a:xfrm>
                        <a:off x="6985000" y="4975225"/>
                        <a:ext cx="720725" cy="584200"/>
                      </a:xfrm>
                      <a:prstGeom prst="rect">
                        <a:avLst/>
                      </a:prstGeom>
                      <a:noFill/>
                    </p:spPr>
                  </p:pic>
                </p:oleObj>
              </mc:Fallback>
            </mc:AlternateContent>
          </a:graphicData>
        </a:graphic>
      </p:graphicFrame>
      <p:graphicFrame>
        <p:nvGraphicFramePr>
          <p:cNvPr id="24" name="物件 23"/>
          <p:cNvGraphicFramePr>
            <a:graphicFrameLocks noChangeAspect="1"/>
          </p:cNvGraphicFramePr>
          <p:nvPr>
            <p:extLst>
              <p:ext uri="{D42A27DB-BD31-4B8C-83A1-F6EECF244321}">
                <p14:modId xmlns:p14="http://schemas.microsoft.com/office/powerpoint/2010/main" val="2431221266"/>
              </p:ext>
            </p:extLst>
          </p:nvPr>
        </p:nvGraphicFramePr>
        <p:xfrm>
          <a:off x="770781" y="5803031"/>
          <a:ext cx="2505075" cy="722313"/>
        </p:xfrm>
        <a:graphic>
          <a:graphicData uri="http://schemas.openxmlformats.org/presentationml/2006/ole">
            <mc:AlternateContent xmlns:mc="http://schemas.openxmlformats.org/markup-compatibility/2006">
              <mc:Choice xmlns:v="urn:schemas-microsoft-com:vml" Requires="v">
                <p:oleObj spid="_x0000_s63576" name="方程式" r:id="rId10" imgW="927000" imgH="266400" progId="Equation.3">
                  <p:embed/>
                </p:oleObj>
              </mc:Choice>
              <mc:Fallback>
                <p:oleObj name="方程式" r:id="rId10" imgW="927000" imgH="266400" progId="Equation.3">
                  <p:embed/>
                  <p:pic>
                    <p:nvPicPr>
                      <p:cNvPr id="0" name=""/>
                      <p:cNvPicPr>
                        <a:picLocks noChangeAspect="1" noChangeArrowheads="1"/>
                      </p:cNvPicPr>
                      <p:nvPr/>
                    </p:nvPicPr>
                    <p:blipFill>
                      <a:blip r:embed="rId11"/>
                      <a:srcRect/>
                      <a:stretch>
                        <a:fillRect/>
                      </a:stretch>
                    </p:blipFill>
                    <p:spPr bwMode="auto">
                      <a:xfrm>
                        <a:off x="770781" y="5803031"/>
                        <a:ext cx="2505075" cy="722313"/>
                      </a:xfrm>
                      <a:prstGeom prst="rect">
                        <a:avLst/>
                      </a:prstGeom>
                      <a:noFill/>
                    </p:spPr>
                  </p:pic>
                </p:oleObj>
              </mc:Fallback>
            </mc:AlternateContent>
          </a:graphicData>
        </a:graphic>
      </p:graphicFrame>
      <p:graphicFrame>
        <p:nvGraphicFramePr>
          <p:cNvPr id="25" name="物件 24"/>
          <p:cNvGraphicFramePr>
            <a:graphicFrameLocks noChangeAspect="1"/>
          </p:cNvGraphicFramePr>
          <p:nvPr>
            <p:extLst>
              <p:ext uri="{D42A27DB-BD31-4B8C-83A1-F6EECF244321}">
                <p14:modId xmlns:p14="http://schemas.microsoft.com/office/powerpoint/2010/main" val="1841865534"/>
              </p:ext>
            </p:extLst>
          </p:nvPr>
        </p:nvGraphicFramePr>
        <p:xfrm>
          <a:off x="3859629" y="5577825"/>
          <a:ext cx="5218113" cy="1138237"/>
        </p:xfrm>
        <a:graphic>
          <a:graphicData uri="http://schemas.openxmlformats.org/presentationml/2006/ole">
            <mc:AlternateContent xmlns:mc="http://schemas.openxmlformats.org/markup-compatibility/2006">
              <mc:Choice xmlns:v="urn:schemas-microsoft-com:vml" Requires="v">
                <p:oleObj spid="_x0000_s63577" name="方程式" r:id="rId12" imgW="1930320" imgH="419040" progId="Equation.3">
                  <p:embed/>
                </p:oleObj>
              </mc:Choice>
              <mc:Fallback>
                <p:oleObj name="方程式" r:id="rId12" imgW="1930320" imgH="419040" progId="Equation.3">
                  <p:embed/>
                  <p:pic>
                    <p:nvPicPr>
                      <p:cNvPr id="0" name=""/>
                      <p:cNvPicPr>
                        <a:picLocks noChangeAspect="1" noChangeArrowheads="1"/>
                      </p:cNvPicPr>
                      <p:nvPr/>
                    </p:nvPicPr>
                    <p:blipFill>
                      <a:blip r:embed="rId13"/>
                      <a:srcRect/>
                      <a:stretch>
                        <a:fillRect/>
                      </a:stretch>
                    </p:blipFill>
                    <p:spPr bwMode="auto">
                      <a:xfrm>
                        <a:off x="3859629" y="5577825"/>
                        <a:ext cx="5218113" cy="1138237"/>
                      </a:xfrm>
                      <a:prstGeom prst="rect">
                        <a:avLst/>
                      </a:prstGeom>
                      <a:noFill/>
                    </p:spPr>
                  </p:pic>
                </p:oleObj>
              </mc:Fallback>
            </mc:AlternateContent>
          </a:graphicData>
        </a:graphic>
      </p:graphicFrame>
    </p:spTree>
    <p:extLst>
      <p:ext uri="{BB962C8B-B14F-4D97-AF65-F5344CB8AC3E}">
        <p14:creationId xmlns:p14="http://schemas.microsoft.com/office/powerpoint/2010/main" val="24711940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字方塊 22"/>
          <p:cNvSpPr txBox="1"/>
          <p:nvPr/>
        </p:nvSpPr>
        <p:spPr>
          <a:xfrm>
            <a:off x="971600" y="395953"/>
            <a:ext cx="4014240"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The intensity at point </a:t>
            </a:r>
            <a:r>
              <a:rPr lang="en-US" altLang="zh-TW" sz="3200" i="1" dirty="0" smtClean="0">
                <a:latin typeface="Times New Roman" panose="02020603050405020304" pitchFamily="18" charset="0"/>
                <a:cs typeface="Times New Roman" panose="02020603050405020304" pitchFamily="18" charset="0"/>
              </a:rPr>
              <a:t>P</a:t>
            </a:r>
            <a:endParaRPr lang="zh-TW" altLang="en-US" sz="3200" i="1" dirty="0" smtClean="0">
              <a:latin typeface="Times New Roman" panose="02020603050405020304" pitchFamily="18" charset="0"/>
              <a:cs typeface="Times New Roman" panose="02020603050405020304" pitchFamily="18" charset="0"/>
            </a:endParaRPr>
          </a:p>
        </p:txBody>
      </p:sp>
      <p:sp>
        <p:nvSpPr>
          <p:cNvPr id="24" name="文字方塊 23"/>
          <p:cNvSpPr txBox="1"/>
          <p:nvPr/>
        </p:nvSpPr>
        <p:spPr bwMode="auto">
          <a:xfrm>
            <a:off x="1115616" y="980728"/>
            <a:ext cx="2294218" cy="584775"/>
          </a:xfrm>
          <a:prstGeom prst="rect">
            <a:avLst/>
          </a:prstGeom>
          <a:noFill/>
          <a:ln w="9525">
            <a:noFill/>
            <a:miter lim="800000"/>
            <a:headEnd/>
            <a:tailEnd/>
          </a:ln>
        </p:spPr>
        <p:txBody>
          <a:bodyPr wrap="none" rtlCol="0">
            <a:spAutoFit/>
          </a:bodyPr>
          <a:lstStyle/>
          <a:p>
            <a:r>
              <a:rPr lang="en-US" altLang="zh-TW" sz="3200" i="1" dirty="0" smtClean="0">
                <a:latin typeface="Times New Roman" pitchFamily="18" charset="0"/>
                <a:cs typeface="Times New Roman" pitchFamily="18" charset="0"/>
              </a:rPr>
              <a:t>y</a:t>
            </a:r>
            <a:r>
              <a:rPr lang="en-US" altLang="zh-TW" sz="3200" dirty="0" smtClean="0">
                <a:latin typeface="Times New Roman" pitchFamily="18" charset="0"/>
                <a:cs typeface="Times New Roman" pitchFamily="18" charset="0"/>
              </a:rPr>
              <a:t> component</a:t>
            </a:r>
            <a:endParaRPr lang="zh-TW" altLang="en-US" sz="3200" dirty="0" smtClean="0">
              <a:latin typeface="Times New Roman" pitchFamily="18" charset="0"/>
              <a:cs typeface="Times New Roman" pitchFamily="18" charset="0"/>
            </a:endParaRPr>
          </a:p>
        </p:txBody>
      </p:sp>
      <p:cxnSp>
        <p:nvCxnSpPr>
          <p:cNvPr id="25" name="直線單箭頭接點 24"/>
          <p:cNvCxnSpPr/>
          <p:nvPr/>
        </p:nvCxnSpPr>
        <p:spPr>
          <a:xfrm>
            <a:off x="3477270" y="1287884"/>
            <a:ext cx="481012" cy="0"/>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 Box 43"/>
          <p:cNvSpPr txBox="1">
            <a:spLocks noChangeArrowheads="1"/>
          </p:cNvSpPr>
          <p:nvPr/>
        </p:nvSpPr>
        <p:spPr bwMode="auto">
          <a:xfrm>
            <a:off x="4010570" y="985044"/>
            <a:ext cx="29065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3200" i="1" dirty="0">
                <a:sym typeface="Symbol" pitchFamily="18" charset="2"/>
              </a:rPr>
              <a:t></a:t>
            </a:r>
            <a:r>
              <a:rPr lang="en-US" altLang="zh-TW" sz="3200" dirty="0">
                <a:sym typeface="Symbol" pitchFamily="18" charset="2"/>
              </a:rPr>
              <a:t> = </a:t>
            </a:r>
            <a:r>
              <a:rPr lang="en-US" altLang="zh-TW" sz="3200" i="1" dirty="0" err="1">
                <a:sym typeface="Symbol" pitchFamily="18" charset="2"/>
              </a:rPr>
              <a:t>yOP</a:t>
            </a:r>
            <a:r>
              <a:rPr lang="en-US" altLang="zh-TW" sz="3200" dirty="0">
                <a:sym typeface="Symbol" pitchFamily="18" charset="2"/>
              </a:rPr>
              <a:t> = </a:t>
            </a:r>
            <a:r>
              <a:rPr lang="en-US" altLang="zh-TW" sz="3200" i="1" dirty="0">
                <a:sym typeface="Symbol" pitchFamily="18" charset="2"/>
              </a:rPr>
              <a:t></a:t>
            </a:r>
            <a:r>
              <a:rPr lang="en-US" altLang="zh-TW" sz="3200" dirty="0">
                <a:sym typeface="Symbol" pitchFamily="18" charset="2"/>
              </a:rPr>
              <a:t>/2</a:t>
            </a:r>
          </a:p>
        </p:txBody>
      </p:sp>
      <p:graphicFrame>
        <p:nvGraphicFramePr>
          <p:cNvPr id="27" name="Object 42"/>
          <p:cNvGraphicFramePr>
            <a:graphicFrameLocks noChangeAspect="1"/>
          </p:cNvGraphicFramePr>
          <p:nvPr>
            <p:extLst>
              <p:ext uri="{D42A27DB-BD31-4B8C-83A1-F6EECF244321}">
                <p14:modId xmlns:p14="http://schemas.microsoft.com/office/powerpoint/2010/main" val="1152666453"/>
              </p:ext>
            </p:extLst>
          </p:nvPr>
        </p:nvGraphicFramePr>
        <p:xfrm>
          <a:off x="1599666" y="1558484"/>
          <a:ext cx="1840700" cy="983823"/>
        </p:xfrm>
        <a:graphic>
          <a:graphicData uri="http://schemas.openxmlformats.org/presentationml/2006/ole">
            <mc:AlternateContent xmlns:mc="http://schemas.openxmlformats.org/markup-compatibility/2006">
              <mc:Choice xmlns:v="urn:schemas-microsoft-com:vml" Requires="v">
                <p:oleObj spid="_x0000_s68648" name="方程式" r:id="rId3" imgW="736280" imgH="393529" progId="Equation.3">
                  <p:embed/>
                </p:oleObj>
              </mc:Choice>
              <mc:Fallback>
                <p:oleObj name="方程式" r:id="rId3" imgW="736280"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666" y="1558484"/>
                        <a:ext cx="1840700" cy="983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文字方塊 27"/>
          <p:cNvSpPr txBox="1"/>
          <p:nvPr/>
        </p:nvSpPr>
        <p:spPr bwMode="auto">
          <a:xfrm>
            <a:off x="984746" y="2535287"/>
            <a:ext cx="2271776" cy="584775"/>
          </a:xfrm>
          <a:prstGeom prst="rect">
            <a:avLst/>
          </a:prstGeom>
          <a:noFill/>
          <a:ln w="9525">
            <a:noFill/>
            <a:miter lim="800000"/>
            <a:headEnd/>
            <a:tailEnd/>
          </a:ln>
        </p:spPr>
        <p:txBody>
          <a:bodyPr wrap="none" rtlCol="0">
            <a:spAutoFit/>
          </a:bodyPr>
          <a:lstStyle/>
          <a:p>
            <a:r>
              <a:rPr lang="en-US" altLang="zh-TW" sz="3200" i="1" dirty="0" smtClean="0">
                <a:latin typeface="Times New Roman" pitchFamily="18" charset="0"/>
                <a:cs typeface="Times New Roman" pitchFamily="18" charset="0"/>
              </a:rPr>
              <a:t>z</a:t>
            </a:r>
            <a:r>
              <a:rPr lang="en-US" altLang="zh-TW" sz="3200" dirty="0" smtClean="0">
                <a:latin typeface="Times New Roman" pitchFamily="18" charset="0"/>
                <a:cs typeface="Times New Roman" pitchFamily="18" charset="0"/>
              </a:rPr>
              <a:t> component</a:t>
            </a:r>
            <a:endParaRPr lang="zh-TW" altLang="en-US" sz="3200" dirty="0" smtClean="0">
              <a:latin typeface="Times New Roman" pitchFamily="18" charset="0"/>
              <a:cs typeface="Times New Roman" pitchFamily="18" charset="0"/>
            </a:endParaRPr>
          </a:p>
        </p:txBody>
      </p:sp>
      <p:cxnSp>
        <p:nvCxnSpPr>
          <p:cNvPr id="29" name="直線單箭頭接點 28"/>
          <p:cNvCxnSpPr/>
          <p:nvPr/>
        </p:nvCxnSpPr>
        <p:spPr>
          <a:xfrm flipV="1">
            <a:off x="3691147" y="2492896"/>
            <a:ext cx="0" cy="605681"/>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30" name="Object 45"/>
          <p:cNvGraphicFramePr>
            <a:graphicFrameLocks noChangeAspect="1"/>
          </p:cNvGraphicFramePr>
          <p:nvPr>
            <p:extLst>
              <p:ext uri="{D42A27DB-BD31-4B8C-83A1-F6EECF244321}">
                <p14:modId xmlns:p14="http://schemas.microsoft.com/office/powerpoint/2010/main" val="2070435956"/>
              </p:ext>
            </p:extLst>
          </p:nvPr>
        </p:nvGraphicFramePr>
        <p:xfrm>
          <a:off x="1486470" y="3227087"/>
          <a:ext cx="2984500" cy="984250"/>
        </p:xfrm>
        <a:graphic>
          <a:graphicData uri="http://schemas.openxmlformats.org/presentationml/2006/ole">
            <mc:AlternateContent xmlns:mc="http://schemas.openxmlformats.org/markup-compatibility/2006">
              <mc:Choice xmlns:v="urn:schemas-microsoft-com:vml" Requires="v">
                <p:oleObj spid="_x0000_s68649" name="方程式" r:id="rId5" imgW="1193800" imgH="393700" progId="Equation.3">
                  <p:embed/>
                </p:oleObj>
              </mc:Choice>
              <mc:Fallback>
                <p:oleObj name="方程式" r:id="rId5" imgW="11938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6470" y="3227087"/>
                        <a:ext cx="2984500"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 Box 46"/>
          <p:cNvSpPr txBox="1">
            <a:spLocks noChangeArrowheads="1"/>
          </p:cNvSpPr>
          <p:nvPr/>
        </p:nvSpPr>
        <p:spPr bwMode="auto">
          <a:xfrm>
            <a:off x="4271006" y="2503910"/>
            <a:ext cx="3541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3200" i="1">
                <a:sym typeface="Symbol" pitchFamily="18" charset="2"/>
              </a:rPr>
              <a:t></a:t>
            </a:r>
            <a:r>
              <a:rPr lang="en-US" altLang="zh-TW" sz="3200">
                <a:sym typeface="Symbol" pitchFamily="18" charset="2"/>
              </a:rPr>
              <a:t> = </a:t>
            </a:r>
            <a:r>
              <a:rPr lang="en-US" altLang="zh-TW" sz="3200" i="1">
                <a:sym typeface="Symbol" pitchFamily="18" charset="2"/>
              </a:rPr>
              <a:t>zOP</a:t>
            </a:r>
            <a:r>
              <a:rPr lang="en-US" altLang="zh-TW" sz="3200">
                <a:sym typeface="Symbol" pitchFamily="18" charset="2"/>
              </a:rPr>
              <a:t> = </a:t>
            </a:r>
            <a:r>
              <a:rPr lang="en-US" altLang="zh-TW" sz="3200" i="1">
                <a:sym typeface="Symbol" pitchFamily="18" charset="2"/>
              </a:rPr>
              <a:t></a:t>
            </a:r>
            <a:r>
              <a:rPr lang="en-US" altLang="zh-TW" sz="3200">
                <a:sym typeface="Symbol" pitchFamily="18" charset="2"/>
              </a:rPr>
              <a:t>/2 -2</a:t>
            </a:r>
            <a:r>
              <a:rPr lang="en-US" altLang="zh-TW" sz="3200" i="1">
                <a:sym typeface="Symbol" pitchFamily="18" charset="2"/>
              </a:rPr>
              <a:t></a:t>
            </a:r>
          </a:p>
        </p:txBody>
      </p:sp>
      <p:graphicFrame>
        <p:nvGraphicFramePr>
          <p:cNvPr id="33" name="物件 32"/>
          <p:cNvGraphicFramePr>
            <a:graphicFrameLocks noChangeAspect="1"/>
          </p:cNvGraphicFramePr>
          <p:nvPr>
            <p:extLst>
              <p:ext uri="{D42A27DB-BD31-4B8C-83A1-F6EECF244321}">
                <p14:modId xmlns:p14="http://schemas.microsoft.com/office/powerpoint/2010/main" val="1300789555"/>
              </p:ext>
            </p:extLst>
          </p:nvPr>
        </p:nvGraphicFramePr>
        <p:xfrm>
          <a:off x="1382006" y="4089846"/>
          <a:ext cx="5778000" cy="983700"/>
        </p:xfrm>
        <a:graphic>
          <a:graphicData uri="http://schemas.openxmlformats.org/presentationml/2006/ole">
            <mc:AlternateContent xmlns:mc="http://schemas.openxmlformats.org/markup-compatibility/2006">
              <mc:Choice xmlns:v="urn:schemas-microsoft-com:vml" Requires="v">
                <p:oleObj spid="_x0000_s68650" name="方程式" r:id="rId7" imgW="2311200" imgH="393480" progId="Equation.3">
                  <p:embed/>
                </p:oleObj>
              </mc:Choice>
              <mc:Fallback>
                <p:oleObj name="方程式" r:id="rId7" imgW="2311200" imgH="393480" progId="Equation.3">
                  <p:embed/>
                  <p:pic>
                    <p:nvPicPr>
                      <p:cNvPr id="0" name=""/>
                      <p:cNvPicPr>
                        <a:picLocks noChangeAspect="1" noChangeArrowheads="1"/>
                      </p:cNvPicPr>
                      <p:nvPr/>
                    </p:nvPicPr>
                    <p:blipFill>
                      <a:blip r:embed="rId8"/>
                      <a:srcRect/>
                      <a:stretch>
                        <a:fillRect/>
                      </a:stretch>
                    </p:blipFill>
                    <p:spPr bwMode="auto">
                      <a:xfrm>
                        <a:off x="1382006" y="4089846"/>
                        <a:ext cx="5778000" cy="98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 Box 50"/>
          <p:cNvSpPr txBox="1">
            <a:spLocks noChangeArrowheads="1"/>
          </p:cNvSpPr>
          <p:nvPr/>
        </p:nvSpPr>
        <p:spPr bwMode="auto">
          <a:xfrm>
            <a:off x="5186132" y="6013550"/>
            <a:ext cx="32271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3200" dirty="0">
                <a:solidFill>
                  <a:srgbClr val="FF0000"/>
                </a:solidFill>
              </a:rPr>
              <a:t>Polarization factor</a:t>
            </a:r>
          </a:p>
        </p:txBody>
      </p:sp>
      <p:graphicFrame>
        <p:nvGraphicFramePr>
          <p:cNvPr id="35" name="物件 34"/>
          <p:cNvGraphicFramePr>
            <a:graphicFrameLocks noChangeAspect="1"/>
          </p:cNvGraphicFramePr>
          <p:nvPr>
            <p:extLst>
              <p:ext uri="{D42A27DB-BD31-4B8C-83A1-F6EECF244321}">
                <p14:modId xmlns:p14="http://schemas.microsoft.com/office/powerpoint/2010/main" val="1517454323"/>
              </p:ext>
            </p:extLst>
          </p:nvPr>
        </p:nvGraphicFramePr>
        <p:xfrm>
          <a:off x="1486470" y="5060220"/>
          <a:ext cx="3682800" cy="1206000"/>
        </p:xfrm>
        <a:graphic>
          <a:graphicData uri="http://schemas.openxmlformats.org/presentationml/2006/ole">
            <mc:AlternateContent xmlns:mc="http://schemas.openxmlformats.org/markup-compatibility/2006">
              <mc:Choice xmlns:v="urn:schemas-microsoft-com:vml" Requires="v">
                <p:oleObj spid="_x0000_s68651" name="方程式" r:id="rId9" imgW="1473120" imgH="482400" progId="Equation.3">
                  <p:embed/>
                </p:oleObj>
              </mc:Choice>
              <mc:Fallback>
                <p:oleObj name="方程式" r:id="rId9" imgW="1473120" imgH="482400" progId="Equation.3">
                  <p:embed/>
                  <p:pic>
                    <p:nvPicPr>
                      <p:cNvPr id="0" name=""/>
                      <p:cNvPicPr>
                        <a:picLocks noChangeAspect="1" noChangeArrowheads="1"/>
                      </p:cNvPicPr>
                      <p:nvPr/>
                    </p:nvPicPr>
                    <p:blipFill>
                      <a:blip r:embed="rId10"/>
                      <a:srcRect/>
                      <a:stretch>
                        <a:fillRect/>
                      </a:stretch>
                    </p:blipFill>
                    <p:spPr bwMode="auto">
                      <a:xfrm>
                        <a:off x="1486470" y="5060220"/>
                        <a:ext cx="3682800" cy="120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7" name="直線接點 36"/>
          <p:cNvCxnSpPr/>
          <p:nvPr/>
        </p:nvCxnSpPr>
        <p:spPr>
          <a:xfrm>
            <a:off x="2978720" y="6266220"/>
            <a:ext cx="2007120" cy="0"/>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016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43608" y="476672"/>
            <a:ext cx="3491661"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(iii) </a:t>
            </a:r>
            <a:r>
              <a:rPr lang="en-US" altLang="zh-TW" sz="3200" dirty="0" smtClean="0">
                <a:latin typeface="Times New Roman" panose="02020603050405020304" pitchFamily="18" charset="0"/>
                <a:cs typeface="Times New Roman" panose="02020603050405020304" pitchFamily="18" charset="0"/>
              </a:rPr>
              <a:t>Cu </a:t>
            </a:r>
            <a:r>
              <a:rPr lang="en-US" altLang="zh-TW" sz="3200" i="1" dirty="0" smtClean="0">
                <a:latin typeface="Times New Roman" panose="02020603050405020304" pitchFamily="18" charset="0"/>
                <a:cs typeface="Times New Roman" panose="02020603050405020304" pitchFamily="18" charset="0"/>
              </a:rPr>
              <a:t>K</a:t>
            </a:r>
            <a:r>
              <a:rPr lang="en-US" altLang="zh-TW" sz="3200" baseline="-2500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radiation</a:t>
            </a:r>
            <a:endParaRPr lang="zh-TW" altLang="en-US" sz="3200" dirty="0" smtClean="0">
              <a:latin typeface="Times New Roman" panose="02020603050405020304" pitchFamily="18" charset="0"/>
              <a:cs typeface="Times New Roman" panose="02020603050405020304" pitchFamily="18" charset="0"/>
            </a:endParaRPr>
          </a:p>
        </p:txBody>
      </p:sp>
      <p:sp>
        <p:nvSpPr>
          <p:cNvPr id="3" name="文字方塊 2"/>
          <p:cNvSpPr txBox="1"/>
          <p:nvPr/>
        </p:nvSpPr>
        <p:spPr>
          <a:xfrm>
            <a:off x="1755125" y="980728"/>
            <a:ext cx="3416320" cy="2062103"/>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Cu </a:t>
            </a:r>
            <a:r>
              <a:rPr lang="en-US" altLang="zh-TW" sz="3200" i="1" dirty="0" smtClean="0">
                <a:latin typeface="Times New Roman" panose="02020603050405020304" pitchFamily="18" charset="0"/>
                <a:cs typeface="Times New Roman" panose="02020603050405020304" pitchFamily="18" charset="0"/>
              </a:rPr>
              <a:t>K</a:t>
            </a:r>
            <a:r>
              <a:rPr lang="en-US" altLang="zh-TW" sz="3200" baseline="-25000" dirty="0" smtClean="0">
                <a:latin typeface="Times New Roman" panose="02020603050405020304" pitchFamily="18" charset="0"/>
                <a:cs typeface="Times New Roman" panose="02020603050405020304" pitchFamily="18" charset="0"/>
                <a:sym typeface="Symbol" panose="05050102010706020507" pitchFamily="18" charset="2"/>
              </a:rPr>
              <a:t>1</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=1.54050 Å</a:t>
            </a:r>
          </a:p>
          <a:p>
            <a:r>
              <a:rPr lang="en-US" altLang="zh-TW" sz="3200" dirty="0">
                <a:latin typeface="Times New Roman" panose="02020603050405020304" pitchFamily="18" charset="0"/>
                <a:cs typeface="Times New Roman" panose="02020603050405020304" pitchFamily="18" charset="0"/>
              </a:rPr>
              <a:t>Cu </a:t>
            </a:r>
            <a:r>
              <a:rPr lang="en-US" altLang="zh-TW" sz="3200" i="1" dirty="0">
                <a:latin typeface="Times New Roman" panose="02020603050405020304" pitchFamily="18" charset="0"/>
                <a:cs typeface="Times New Roman" panose="02020603050405020304" pitchFamily="18" charset="0"/>
              </a:rPr>
              <a:t>K</a:t>
            </a:r>
            <a:r>
              <a:rPr lang="en-US" altLang="zh-TW" sz="3200" baseline="-25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1.54434 Å</a:t>
            </a:r>
          </a:p>
          <a:p>
            <a:endParaRPr lang="en-US" altLang="zh-TW" sz="3200" dirty="0" smtClean="0">
              <a:latin typeface="Times New Roman" panose="02020603050405020304" pitchFamily="18" charset="0"/>
              <a:cs typeface="Times New Roman" panose="02020603050405020304" pitchFamily="18" charset="0"/>
            </a:endParaRPr>
          </a:p>
          <a:p>
            <a:r>
              <a:rPr lang="en-US" altLang="zh-TW" sz="3200" dirty="0" smtClean="0">
                <a:latin typeface="Times New Roman" panose="02020603050405020304" pitchFamily="18" charset="0"/>
                <a:cs typeface="Times New Roman" panose="02020603050405020304" pitchFamily="18" charset="0"/>
              </a:rPr>
              <a:t>Cu </a:t>
            </a:r>
            <a:r>
              <a:rPr lang="en-US" altLang="zh-TW" sz="3200" i="1" dirty="0">
                <a:latin typeface="Times New Roman" panose="02020603050405020304" pitchFamily="18" charset="0"/>
                <a:cs typeface="Times New Roman" panose="02020603050405020304" pitchFamily="18" charset="0"/>
              </a:rPr>
              <a:t>K</a:t>
            </a:r>
            <a:r>
              <a:rPr lang="en-US" altLang="zh-TW" sz="3200" baseline="-2500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1.5418 Å</a:t>
            </a:r>
            <a:endParaRPr lang="en-US" altLang="zh-TW" sz="32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4" name="文字方塊 3"/>
          <p:cNvSpPr txBox="1"/>
          <p:nvPr/>
        </p:nvSpPr>
        <p:spPr>
          <a:xfrm>
            <a:off x="5364088" y="1196752"/>
            <a:ext cx="2715808"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High angle line</a:t>
            </a:r>
            <a:endParaRPr lang="zh-TW" altLang="en-US" sz="3200" dirty="0" smtClean="0">
              <a:latin typeface="Times New Roman" panose="02020603050405020304" pitchFamily="18" charset="0"/>
              <a:cs typeface="Times New Roman" panose="02020603050405020304" pitchFamily="18" charset="0"/>
            </a:endParaRPr>
          </a:p>
        </p:txBody>
      </p:sp>
      <p:sp>
        <p:nvSpPr>
          <p:cNvPr id="5" name="文字方塊 4"/>
          <p:cNvSpPr txBox="1"/>
          <p:nvPr/>
        </p:nvSpPr>
        <p:spPr>
          <a:xfrm>
            <a:off x="5364088" y="2348880"/>
            <a:ext cx="2646878"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Low angle line</a:t>
            </a:r>
            <a:endParaRPr lang="zh-TW" altLang="en-US" sz="3200" dirty="0" smtClean="0">
              <a:latin typeface="Times New Roman" panose="02020603050405020304" pitchFamily="18" charset="0"/>
              <a:cs typeface="Times New Roman" panose="02020603050405020304" pitchFamily="18" charset="0"/>
            </a:endParaRPr>
          </a:p>
        </p:txBody>
      </p:sp>
      <p:sp>
        <p:nvSpPr>
          <p:cNvPr id="6" name="文字方塊 5"/>
          <p:cNvSpPr txBox="1"/>
          <p:nvPr/>
        </p:nvSpPr>
        <p:spPr>
          <a:xfrm>
            <a:off x="1187624" y="3140968"/>
            <a:ext cx="6859570" cy="1077218"/>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Why we can </a:t>
            </a:r>
            <a:r>
              <a:rPr lang="en-US" altLang="zh-TW" sz="3200" dirty="0" smtClean="0">
                <a:latin typeface="Times New Roman" panose="02020603050405020304" pitchFamily="18" charset="0"/>
                <a:cs typeface="Times New Roman" panose="02020603050405020304" pitchFamily="18" charset="0"/>
              </a:rPr>
              <a:t>resolve </a:t>
            </a:r>
            <a:r>
              <a:rPr lang="en-US" altLang="zh-TW" sz="3200" i="1" dirty="0" smtClean="0">
                <a:latin typeface="Times New Roman" panose="02020603050405020304" pitchFamily="18" charset="0"/>
                <a:cs typeface="Times New Roman" panose="02020603050405020304" pitchFamily="18" charset="0"/>
              </a:rPr>
              <a:t>K</a:t>
            </a:r>
            <a:r>
              <a:rPr lang="en-US" altLang="zh-TW" sz="3200" baseline="-25000" dirty="0" smtClean="0">
                <a:latin typeface="Times New Roman" panose="02020603050405020304" pitchFamily="18" charset="0"/>
                <a:cs typeface="Times New Roman" panose="02020603050405020304" pitchFamily="18" charset="0"/>
                <a:sym typeface="Symbol" panose="05050102010706020507" pitchFamily="18" charset="2"/>
              </a:rPr>
              <a:t>1</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and </a:t>
            </a:r>
            <a:r>
              <a:rPr lang="en-US" altLang="zh-TW" sz="3200" i="1" dirty="0" smtClean="0">
                <a:latin typeface="Times New Roman" panose="02020603050405020304" pitchFamily="18" charset="0"/>
                <a:cs typeface="Times New Roman" panose="02020603050405020304" pitchFamily="18" charset="0"/>
              </a:rPr>
              <a:t>K</a:t>
            </a:r>
            <a:r>
              <a:rPr lang="en-US" altLang="zh-TW" sz="3200" baseline="-25000" dirty="0" smtClean="0">
                <a:latin typeface="Times New Roman" panose="02020603050405020304" pitchFamily="18" charset="0"/>
                <a:cs typeface="Times New Roman" panose="02020603050405020304" pitchFamily="18" charset="0"/>
                <a:sym typeface="Symbol" panose="05050102010706020507" pitchFamily="18" charset="2"/>
              </a:rPr>
              <a:t>2</a:t>
            </a:r>
            <a:r>
              <a:rPr lang="zh-TW" altLang="en-US" sz="3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double</a:t>
            </a:r>
          </a:p>
          <a:p>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lines at high angle?</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7" name="物件 6"/>
          <p:cNvGraphicFramePr>
            <a:graphicFrameLocks noChangeAspect="1"/>
          </p:cNvGraphicFramePr>
          <p:nvPr>
            <p:extLst>
              <p:ext uri="{D42A27DB-BD31-4B8C-83A1-F6EECF244321}">
                <p14:modId xmlns:p14="http://schemas.microsoft.com/office/powerpoint/2010/main" val="1090655387"/>
              </p:ext>
            </p:extLst>
          </p:nvPr>
        </p:nvGraphicFramePr>
        <p:xfrm>
          <a:off x="1279005" y="4220939"/>
          <a:ext cx="2222500" cy="571500"/>
        </p:xfrm>
        <a:graphic>
          <a:graphicData uri="http://schemas.openxmlformats.org/presentationml/2006/ole">
            <mc:AlternateContent xmlns:mc="http://schemas.openxmlformats.org/markup-compatibility/2006">
              <mc:Choice xmlns:v="urn:schemas-microsoft-com:vml" Requires="v">
                <p:oleObj spid="_x0000_s3247" name="方程式" r:id="rId3" imgW="888840" imgH="228600" progId="Equation.3">
                  <p:embed/>
                </p:oleObj>
              </mc:Choice>
              <mc:Fallback>
                <p:oleObj name="方程式" r:id="rId3" imgW="888840" imgH="228600" progId="Equation.3">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9005" y="4220939"/>
                        <a:ext cx="2222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1708252519"/>
              </p:ext>
            </p:extLst>
          </p:nvPr>
        </p:nvGraphicFramePr>
        <p:xfrm>
          <a:off x="4306788" y="4225652"/>
          <a:ext cx="2857500" cy="571500"/>
        </p:xfrm>
        <a:graphic>
          <a:graphicData uri="http://schemas.openxmlformats.org/presentationml/2006/ole">
            <mc:AlternateContent xmlns:mc="http://schemas.openxmlformats.org/markup-compatibility/2006">
              <mc:Choice xmlns:v="urn:schemas-microsoft-com:vml" Requires="v">
                <p:oleObj spid="_x0000_s3248" name="方程式" r:id="rId5" imgW="1143000" imgH="228600" progId="Equation.3">
                  <p:embed/>
                </p:oleObj>
              </mc:Choice>
              <mc:Fallback>
                <p:oleObj name="方程式" r:id="rId5" imgW="1143000" imgH="228600" progId="Equation.3">
                  <p:embed/>
                  <p:pic>
                    <p:nvPicPr>
                      <p:cNvPr id="0"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6788" y="4225652"/>
                        <a:ext cx="2857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物件 8"/>
          <p:cNvGraphicFramePr>
            <a:graphicFrameLocks noChangeAspect="1"/>
          </p:cNvGraphicFramePr>
          <p:nvPr>
            <p:extLst>
              <p:ext uri="{D42A27DB-BD31-4B8C-83A1-F6EECF244321}">
                <p14:modId xmlns:p14="http://schemas.microsoft.com/office/powerpoint/2010/main" val="3529744950"/>
              </p:ext>
            </p:extLst>
          </p:nvPr>
        </p:nvGraphicFramePr>
        <p:xfrm>
          <a:off x="1259632" y="4797152"/>
          <a:ext cx="6191250" cy="984250"/>
        </p:xfrm>
        <a:graphic>
          <a:graphicData uri="http://schemas.openxmlformats.org/presentationml/2006/ole">
            <mc:AlternateContent xmlns:mc="http://schemas.openxmlformats.org/markup-compatibility/2006">
              <mc:Choice xmlns:v="urn:schemas-microsoft-com:vml" Requires="v">
                <p:oleObj spid="_x0000_s3249" name="方程式" r:id="rId7" imgW="2476440" imgH="393480" progId="Equation.3">
                  <p:embed/>
                </p:oleObj>
              </mc:Choice>
              <mc:Fallback>
                <p:oleObj name="方程式" r:id="rId7" imgW="2476440" imgH="393480" progId="Equation.3">
                  <p:embed/>
                  <p:pic>
                    <p:nvPicPr>
                      <p:cNvPr id="0" name="Picture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4797152"/>
                        <a:ext cx="6191250"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物件 9"/>
          <p:cNvGraphicFramePr>
            <a:graphicFrameLocks noChangeAspect="1"/>
          </p:cNvGraphicFramePr>
          <p:nvPr>
            <p:extLst>
              <p:ext uri="{D42A27DB-BD31-4B8C-83A1-F6EECF244321}">
                <p14:modId xmlns:p14="http://schemas.microsoft.com/office/powerpoint/2010/main" val="2860103679"/>
              </p:ext>
            </p:extLst>
          </p:nvPr>
        </p:nvGraphicFramePr>
        <p:xfrm>
          <a:off x="1297186" y="5757118"/>
          <a:ext cx="2698750" cy="984250"/>
        </p:xfrm>
        <a:graphic>
          <a:graphicData uri="http://schemas.openxmlformats.org/presentationml/2006/ole">
            <mc:AlternateContent xmlns:mc="http://schemas.openxmlformats.org/markup-compatibility/2006">
              <mc:Choice xmlns:v="urn:schemas-microsoft-com:vml" Requires="v">
                <p:oleObj spid="_x0000_s3250" name="方程式" r:id="rId9" imgW="1079280" imgH="393480" progId="Equation.3">
                  <p:embed/>
                </p:oleObj>
              </mc:Choice>
              <mc:Fallback>
                <p:oleObj name="方程式" r:id="rId9" imgW="1079280" imgH="393480" progId="Equation.3">
                  <p:embed/>
                  <p:pic>
                    <p:nvPicPr>
                      <p:cNvPr id="0" name="Picture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186" y="5757118"/>
                        <a:ext cx="2698750"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物件 10"/>
          <p:cNvGraphicFramePr>
            <a:graphicFrameLocks noChangeAspect="1"/>
          </p:cNvGraphicFramePr>
          <p:nvPr>
            <p:extLst>
              <p:ext uri="{D42A27DB-BD31-4B8C-83A1-F6EECF244321}">
                <p14:modId xmlns:p14="http://schemas.microsoft.com/office/powerpoint/2010/main" val="4207809675"/>
              </p:ext>
            </p:extLst>
          </p:nvPr>
        </p:nvGraphicFramePr>
        <p:xfrm>
          <a:off x="4518868" y="5949280"/>
          <a:ext cx="3365500" cy="508000"/>
        </p:xfrm>
        <a:graphic>
          <a:graphicData uri="http://schemas.openxmlformats.org/presentationml/2006/ole">
            <mc:AlternateContent xmlns:mc="http://schemas.openxmlformats.org/markup-compatibility/2006">
              <mc:Choice xmlns:v="urn:schemas-microsoft-com:vml" Requires="v">
                <p:oleObj spid="_x0000_s3251" name="方程式" r:id="rId11" imgW="1346040" imgH="203040" progId="Equation.3">
                  <p:embed/>
                </p:oleObj>
              </mc:Choice>
              <mc:Fallback>
                <p:oleObj name="方程式" r:id="rId11" imgW="1346040" imgH="203040" progId="Equation.3">
                  <p:embed/>
                  <p:pic>
                    <p:nvPicPr>
                      <p:cNvPr id="0" name="Picture 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8868" y="5949280"/>
                        <a:ext cx="33655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9000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a:stretch>
            <a:fillRect/>
          </a:stretch>
        </p:blipFill>
        <p:spPr>
          <a:xfrm>
            <a:off x="5459734" y="3573016"/>
            <a:ext cx="3504754" cy="3153212"/>
          </a:xfrm>
          <a:prstGeom prst="rect">
            <a:avLst/>
          </a:prstGeom>
        </p:spPr>
      </p:pic>
      <p:sp>
        <p:nvSpPr>
          <p:cNvPr id="2" name="文字方塊 1"/>
          <p:cNvSpPr txBox="1"/>
          <p:nvPr/>
        </p:nvSpPr>
        <p:spPr>
          <a:xfrm>
            <a:off x="1259632" y="332656"/>
            <a:ext cx="3103350"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(ii) </a:t>
            </a:r>
            <a:r>
              <a:rPr lang="en-US" altLang="zh-TW" sz="3200" dirty="0">
                <a:latin typeface="Times New Roman" panose="02020603050405020304" pitchFamily="18" charset="0"/>
                <a:cs typeface="Times New Roman" panose="02020603050405020304" pitchFamily="18" charset="0"/>
              </a:rPr>
              <a:t>Lorentz factor</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3" name="Object 42"/>
          <p:cNvGraphicFramePr>
            <a:graphicFrameLocks noChangeAspect="1"/>
          </p:cNvGraphicFramePr>
          <p:nvPr>
            <p:extLst>
              <p:ext uri="{D42A27DB-BD31-4B8C-83A1-F6EECF244321}">
                <p14:modId xmlns:p14="http://schemas.microsoft.com/office/powerpoint/2010/main" val="2884227544"/>
              </p:ext>
            </p:extLst>
          </p:nvPr>
        </p:nvGraphicFramePr>
        <p:xfrm>
          <a:off x="4716016" y="133711"/>
          <a:ext cx="3205163" cy="982663"/>
        </p:xfrm>
        <a:graphic>
          <a:graphicData uri="http://schemas.openxmlformats.org/presentationml/2006/ole">
            <mc:AlternateContent xmlns:mc="http://schemas.openxmlformats.org/markup-compatibility/2006">
              <mc:Choice xmlns:v="urn:schemas-microsoft-com:vml" Requires="v">
                <p:oleObj spid="_x0000_s69674" name="方程式" r:id="rId4" imgW="1282680" imgH="393480" progId="Equation.3">
                  <p:embed/>
                </p:oleObj>
              </mc:Choice>
              <mc:Fallback>
                <p:oleObj name="方程式" r:id="rId4" imgW="1282680" imgH="393480" progId="Equation.3">
                  <p:embed/>
                  <p:pic>
                    <p:nvPicPr>
                      <p:cNvPr id="0" name=""/>
                      <p:cNvPicPr>
                        <a:picLocks noChangeAspect="1" noChangeArrowheads="1"/>
                      </p:cNvPicPr>
                      <p:nvPr/>
                    </p:nvPicPr>
                    <p:blipFill>
                      <a:blip r:embed="rId5"/>
                      <a:srcRect/>
                      <a:stretch>
                        <a:fillRect/>
                      </a:stretch>
                    </p:blipFill>
                    <p:spPr bwMode="auto">
                      <a:xfrm>
                        <a:off x="4716016" y="133711"/>
                        <a:ext cx="3205163" cy="98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文字方塊 3"/>
          <p:cNvSpPr txBox="1"/>
          <p:nvPr/>
        </p:nvSpPr>
        <p:spPr>
          <a:xfrm>
            <a:off x="1259632" y="1188041"/>
            <a:ext cx="1026243"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(ii-1)</a:t>
            </a:r>
            <a:endParaRPr lang="zh-TW" altLang="en-US" sz="3200" dirty="0" smtClean="0">
              <a:latin typeface="Times New Roman" panose="02020603050405020304" pitchFamily="18" charset="0"/>
              <a:cs typeface="Times New Roman" panose="02020603050405020304" pitchFamily="18" charset="0"/>
            </a:endParaRPr>
          </a:p>
        </p:txBody>
      </p:sp>
      <p:sp>
        <p:nvSpPr>
          <p:cNvPr id="5" name="矩形 4"/>
          <p:cNvSpPr/>
          <p:nvPr/>
        </p:nvSpPr>
        <p:spPr>
          <a:xfrm>
            <a:off x="3707904" y="1196752"/>
            <a:ext cx="4968552" cy="1077218"/>
          </a:xfrm>
          <a:prstGeom prst="rect">
            <a:avLst/>
          </a:prstGeom>
        </p:spPr>
        <p:txBody>
          <a:bodyPr wrap="square">
            <a:spAutoFit/>
          </a:bodyPr>
          <a:lstStyle/>
          <a:p>
            <a:r>
              <a:rPr lang="en-US" altLang="zh-TW" sz="3200" kern="100" dirty="0">
                <a:latin typeface="Times New Roman" panose="02020603050405020304" pitchFamily="18" charset="0"/>
                <a:cs typeface="Times New Roman" panose="02020603050405020304" pitchFamily="18" charset="0"/>
              </a:rPr>
              <a:t>factor due to grain orientation or crystal rotation</a:t>
            </a:r>
            <a:endParaRPr lang="zh-TW" altLang="en-US" sz="3200" dirty="0">
              <a:latin typeface="Times New Roman" panose="02020603050405020304" pitchFamily="18" charset="0"/>
              <a:cs typeface="Times New Roman" panose="02020603050405020304" pitchFamily="18" charset="0"/>
            </a:endParaRPr>
          </a:p>
        </p:txBody>
      </p:sp>
      <p:graphicFrame>
        <p:nvGraphicFramePr>
          <p:cNvPr id="6" name="Object 42"/>
          <p:cNvGraphicFramePr>
            <a:graphicFrameLocks noChangeAspect="1"/>
          </p:cNvGraphicFramePr>
          <p:nvPr>
            <p:extLst>
              <p:ext uri="{D42A27DB-BD31-4B8C-83A1-F6EECF244321}">
                <p14:modId xmlns:p14="http://schemas.microsoft.com/office/powerpoint/2010/main" val="2042411558"/>
              </p:ext>
            </p:extLst>
          </p:nvPr>
        </p:nvGraphicFramePr>
        <p:xfrm>
          <a:off x="2483768" y="1006177"/>
          <a:ext cx="1079500" cy="982663"/>
        </p:xfrm>
        <a:graphic>
          <a:graphicData uri="http://schemas.openxmlformats.org/presentationml/2006/ole">
            <mc:AlternateContent xmlns:mc="http://schemas.openxmlformats.org/markup-compatibility/2006">
              <mc:Choice xmlns:v="urn:schemas-microsoft-com:vml" Requires="v">
                <p:oleObj spid="_x0000_s69675" name="方程式" r:id="rId6" imgW="431640" imgH="393480" progId="Equation.3">
                  <p:embed/>
                </p:oleObj>
              </mc:Choice>
              <mc:Fallback>
                <p:oleObj name="方程式" r:id="rId6" imgW="431640" imgH="393480" progId="Equation.3">
                  <p:embed/>
                  <p:pic>
                    <p:nvPicPr>
                      <p:cNvPr id="0" name=""/>
                      <p:cNvPicPr>
                        <a:picLocks noChangeAspect="1" noChangeArrowheads="1"/>
                      </p:cNvPicPr>
                      <p:nvPr/>
                    </p:nvPicPr>
                    <p:blipFill>
                      <a:blip r:embed="rId7"/>
                      <a:srcRect/>
                      <a:stretch>
                        <a:fillRect/>
                      </a:stretch>
                    </p:blipFill>
                    <p:spPr bwMode="auto">
                      <a:xfrm>
                        <a:off x="2483768" y="1006177"/>
                        <a:ext cx="1079500" cy="98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字方塊 6"/>
          <p:cNvSpPr txBox="1"/>
          <p:nvPr/>
        </p:nvSpPr>
        <p:spPr>
          <a:xfrm>
            <a:off x="1979713" y="2369491"/>
            <a:ext cx="7056784" cy="1077218"/>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The factor is counted in powder method and in rotating crystal method.</a:t>
            </a:r>
            <a:endParaRPr lang="zh-TW" altLang="en-US" sz="3200" dirty="0" smtClean="0">
              <a:latin typeface="Times New Roman" panose="02020603050405020304" pitchFamily="18" charset="0"/>
              <a:cs typeface="Times New Roman" panose="02020603050405020304" pitchFamily="18" charset="0"/>
            </a:endParaRPr>
          </a:p>
        </p:txBody>
      </p:sp>
      <p:sp>
        <p:nvSpPr>
          <p:cNvPr id="8" name="文字方塊 7"/>
          <p:cNvSpPr txBox="1"/>
          <p:nvPr/>
        </p:nvSpPr>
        <p:spPr>
          <a:xfrm>
            <a:off x="2024737" y="3573016"/>
            <a:ext cx="3387466" cy="1077218"/>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First, the </a:t>
            </a:r>
            <a:r>
              <a:rPr lang="en-US" altLang="zh-TW" sz="3200" dirty="0" smtClean="0">
                <a:latin typeface="Times New Roman" panose="02020603050405020304" pitchFamily="18" charset="0"/>
                <a:cs typeface="Times New Roman" panose="02020603050405020304" pitchFamily="18" charset="0"/>
              </a:rPr>
              <a:t>integrated</a:t>
            </a:r>
          </a:p>
          <a:p>
            <a:r>
              <a:rPr lang="en-US" altLang="zh-TW" sz="3200" dirty="0" smtClean="0">
                <a:latin typeface="Times New Roman" panose="02020603050405020304" pitchFamily="18" charset="0"/>
                <a:cs typeface="Times New Roman" panose="02020603050405020304" pitchFamily="18" charset="0"/>
              </a:rPr>
              <a:t>intensity</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10" name="Object 42"/>
          <p:cNvGraphicFramePr>
            <a:graphicFrameLocks noChangeAspect="1"/>
          </p:cNvGraphicFramePr>
          <p:nvPr>
            <p:extLst>
              <p:ext uri="{D42A27DB-BD31-4B8C-83A1-F6EECF244321}">
                <p14:modId xmlns:p14="http://schemas.microsoft.com/office/powerpoint/2010/main" val="4095405"/>
              </p:ext>
            </p:extLst>
          </p:nvPr>
        </p:nvGraphicFramePr>
        <p:xfrm>
          <a:off x="3635896" y="4005064"/>
          <a:ext cx="1714500" cy="762000"/>
        </p:xfrm>
        <a:graphic>
          <a:graphicData uri="http://schemas.openxmlformats.org/presentationml/2006/ole">
            <mc:AlternateContent xmlns:mc="http://schemas.openxmlformats.org/markup-compatibility/2006">
              <mc:Choice xmlns:v="urn:schemas-microsoft-com:vml" Requires="v">
                <p:oleObj spid="_x0000_s69676" name="方程式" r:id="rId8" imgW="685800" imgH="304560" progId="Equation.3">
                  <p:embed/>
                </p:oleObj>
              </mc:Choice>
              <mc:Fallback>
                <p:oleObj name="方程式" r:id="rId8" imgW="685800" imgH="304560" progId="Equation.3">
                  <p:embed/>
                  <p:pic>
                    <p:nvPicPr>
                      <p:cNvPr id="0" name=""/>
                      <p:cNvPicPr>
                        <a:picLocks noChangeAspect="1" noChangeArrowheads="1"/>
                      </p:cNvPicPr>
                      <p:nvPr/>
                    </p:nvPicPr>
                    <p:blipFill>
                      <a:blip r:embed="rId9"/>
                      <a:srcRect/>
                      <a:stretch>
                        <a:fillRect/>
                      </a:stretch>
                    </p:blipFill>
                    <p:spPr bwMode="auto">
                      <a:xfrm>
                        <a:off x="3635896" y="4005064"/>
                        <a:ext cx="17145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2"/>
          <p:cNvGraphicFramePr>
            <a:graphicFrameLocks noChangeAspect="1"/>
          </p:cNvGraphicFramePr>
          <p:nvPr>
            <p:extLst>
              <p:ext uri="{D42A27DB-BD31-4B8C-83A1-F6EECF244321}">
                <p14:modId xmlns:p14="http://schemas.microsoft.com/office/powerpoint/2010/main" val="4187270487"/>
              </p:ext>
            </p:extLst>
          </p:nvPr>
        </p:nvGraphicFramePr>
        <p:xfrm>
          <a:off x="1995452" y="4818112"/>
          <a:ext cx="2857500" cy="762000"/>
        </p:xfrm>
        <a:graphic>
          <a:graphicData uri="http://schemas.openxmlformats.org/presentationml/2006/ole">
            <mc:AlternateContent xmlns:mc="http://schemas.openxmlformats.org/markup-compatibility/2006">
              <mc:Choice xmlns:v="urn:schemas-microsoft-com:vml" Requires="v">
                <p:oleObj spid="_x0000_s69677" name="方程式" r:id="rId10" imgW="1143000" imgH="304560" progId="Equation.3">
                  <p:embed/>
                </p:oleObj>
              </mc:Choice>
              <mc:Fallback>
                <p:oleObj name="方程式" r:id="rId10" imgW="1143000" imgH="304560" progId="Equation.3">
                  <p:embed/>
                  <p:pic>
                    <p:nvPicPr>
                      <p:cNvPr id="0" name=""/>
                      <p:cNvPicPr>
                        <a:picLocks noChangeAspect="1" noChangeArrowheads="1"/>
                      </p:cNvPicPr>
                      <p:nvPr/>
                    </p:nvPicPr>
                    <p:blipFill>
                      <a:blip r:embed="rId11"/>
                      <a:srcRect/>
                      <a:stretch>
                        <a:fillRect/>
                      </a:stretch>
                    </p:blipFill>
                    <p:spPr bwMode="auto">
                      <a:xfrm>
                        <a:off x="1995452" y="4818112"/>
                        <a:ext cx="28575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09613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1835696" y="845984"/>
            <a:ext cx="3867760" cy="2384634"/>
          </a:xfrm>
          <a:prstGeom prst="rect">
            <a:avLst/>
          </a:prstGeom>
        </p:spPr>
      </p:pic>
      <p:pic>
        <p:nvPicPr>
          <p:cNvPr id="5" name="圖片 4"/>
          <p:cNvPicPr>
            <a:picLocks noChangeAspect="1"/>
          </p:cNvPicPr>
          <p:nvPr/>
        </p:nvPicPr>
        <p:blipFill>
          <a:blip r:embed="rId4"/>
          <a:stretch>
            <a:fillRect/>
          </a:stretch>
        </p:blipFill>
        <p:spPr>
          <a:xfrm>
            <a:off x="5479529" y="387022"/>
            <a:ext cx="3406513" cy="2825954"/>
          </a:xfrm>
          <a:prstGeom prst="rect">
            <a:avLst/>
          </a:prstGeom>
        </p:spPr>
      </p:pic>
      <p:sp>
        <p:nvSpPr>
          <p:cNvPr id="2" name="文字方塊 1"/>
          <p:cNvSpPr txBox="1"/>
          <p:nvPr/>
        </p:nvSpPr>
        <p:spPr>
          <a:xfrm>
            <a:off x="1115616" y="404664"/>
            <a:ext cx="742511"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(a) </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3" name="Object 42"/>
          <p:cNvGraphicFramePr>
            <a:graphicFrameLocks noChangeAspect="1"/>
          </p:cNvGraphicFramePr>
          <p:nvPr>
            <p:extLst>
              <p:ext uri="{D42A27DB-BD31-4B8C-83A1-F6EECF244321}">
                <p14:modId xmlns:p14="http://schemas.microsoft.com/office/powerpoint/2010/main" val="1949550833"/>
              </p:ext>
            </p:extLst>
          </p:nvPr>
        </p:nvGraphicFramePr>
        <p:xfrm>
          <a:off x="2051720" y="205719"/>
          <a:ext cx="1905000" cy="982663"/>
        </p:xfrm>
        <a:graphic>
          <a:graphicData uri="http://schemas.openxmlformats.org/presentationml/2006/ole">
            <mc:AlternateContent xmlns:mc="http://schemas.openxmlformats.org/markup-compatibility/2006">
              <mc:Choice xmlns:v="urn:schemas-microsoft-com:vml" Requires="v">
                <p:oleObj spid="_x0000_s70667" name="方程式" r:id="rId5" imgW="761760" imgH="393480" progId="Equation.3">
                  <p:embed/>
                </p:oleObj>
              </mc:Choice>
              <mc:Fallback>
                <p:oleObj name="方程式" r:id="rId5" imgW="761760" imgH="393480" progId="Equation.3">
                  <p:embed/>
                  <p:pic>
                    <p:nvPicPr>
                      <p:cNvPr id="0" name=""/>
                      <p:cNvPicPr>
                        <a:picLocks noChangeAspect="1" noChangeArrowheads="1"/>
                      </p:cNvPicPr>
                      <p:nvPr/>
                    </p:nvPicPr>
                    <p:blipFill>
                      <a:blip r:embed="rId6"/>
                      <a:srcRect/>
                      <a:stretch>
                        <a:fillRect/>
                      </a:stretch>
                    </p:blipFill>
                    <p:spPr bwMode="auto">
                      <a:xfrm>
                        <a:off x="2051720" y="205719"/>
                        <a:ext cx="1905000" cy="98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文字方塊 5"/>
          <p:cNvSpPr txBox="1"/>
          <p:nvPr/>
        </p:nvSpPr>
        <p:spPr>
          <a:xfrm>
            <a:off x="1187624" y="3717032"/>
            <a:ext cx="7892482" cy="3046988"/>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Crystals with reflection planes make an angle</a:t>
            </a:r>
          </a:p>
          <a:p>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i="1" baseline="-25000" dirty="0" smtClean="0">
                <a:latin typeface="Times New Roman" panose="02020603050405020304" pitchFamily="18" charset="0"/>
                <a:cs typeface="Times New Roman" panose="02020603050405020304" pitchFamily="18" charset="0"/>
                <a:sym typeface="Symbol" panose="05050102010706020507" pitchFamily="18" charset="2"/>
              </a:rPr>
              <a:t>B</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with the incident beam</a:t>
            </a:r>
            <a:r>
              <a:rPr lang="en-US" altLang="zh-TW" sz="3200" dirty="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Bragg condition</a:t>
            </a:r>
          </a:p>
          <a:p>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met  </a:t>
            </a:r>
            <a:r>
              <a:rPr lang="en-US" altLang="zh-TW" sz="3200" dirty="0">
                <a:latin typeface="Times New Roman" panose="02020603050405020304" pitchFamily="18" charset="0"/>
                <a:cs typeface="Times New Roman" panose="02020603050405020304" pitchFamily="18" charset="0"/>
              </a:rPr>
              <a:t>intensity diffracted in the </a:t>
            </a:r>
            <a:r>
              <a:rPr lang="en-US" altLang="zh-TW" sz="3200" dirty="0" smtClean="0">
                <a:latin typeface="Times New Roman" panose="02020603050405020304" pitchFamily="18" charset="0"/>
                <a:cs typeface="Times New Roman" panose="02020603050405020304" pitchFamily="18" charset="0"/>
              </a:rPr>
              <a:t>direction 2</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i="1" baseline="-25000" dirty="0" smtClean="0">
                <a:latin typeface="Times New Roman" panose="02020603050405020304" pitchFamily="18" charset="0"/>
                <a:cs typeface="Times New Roman" panose="02020603050405020304" pitchFamily="18" charset="0"/>
                <a:sym typeface="Symbol" panose="05050102010706020507" pitchFamily="18" charset="2"/>
              </a:rPr>
              <a:t>B</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a:t>
            </a:r>
          </a:p>
          <a:p>
            <a:r>
              <a:rPr lang="en-US" altLang="zh-TW" sz="3200" dirty="0">
                <a:latin typeface="Times New Roman" panose="02020603050405020304" pitchFamily="18" charset="0"/>
                <a:cs typeface="Times New Roman" panose="02020603050405020304" pitchFamily="18" charset="0"/>
              </a:rPr>
              <a:t>But, some </a:t>
            </a:r>
            <a:r>
              <a:rPr lang="en-US" altLang="zh-TW" sz="3200" dirty="0" smtClean="0">
                <a:latin typeface="Times New Roman" panose="02020603050405020304" pitchFamily="18" charset="0"/>
                <a:cs typeface="Times New Roman" panose="02020603050405020304" pitchFamily="18" charset="0"/>
              </a:rPr>
              <a:t>other crystals are </a:t>
            </a:r>
            <a:r>
              <a:rPr lang="en-US" altLang="zh-TW" sz="3200" dirty="0">
                <a:latin typeface="Times New Roman" panose="02020603050405020304" pitchFamily="18" charset="0"/>
                <a:cs typeface="Times New Roman" panose="02020603050405020304" pitchFamily="18" charset="0"/>
              </a:rPr>
              <a:t>still diffracted </a:t>
            </a:r>
            <a:r>
              <a:rPr lang="en-US" altLang="zh-TW" sz="3200" dirty="0" smtClean="0">
                <a:latin typeface="Times New Roman" panose="02020603050405020304" pitchFamily="18" charset="0"/>
                <a:cs typeface="Times New Roman" panose="02020603050405020304" pitchFamily="18" charset="0"/>
              </a:rPr>
              <a:t>in</a:t>
            </a:r>
          </a:p>
          <a:p>
            <a:r>
              <a:rPr lang="en-US" altLang="zh-TW" sz="3200" dirty="0" smtClean="0">
                <a:latin typeface="Times New Roman" panose="02020603050405020304" pitchFamily="18" charset="0"/>
                <a:cs typeface="Times New Roman" panose="02020603050405020304" pitchFamily="18" charset="0"/>
              </a:rPr>
              <a:t>this direction when </a:t>
            </a:r>
            <a:r>
              <a:rPr lang="en-US" altLang="zh-TW" sz="3200" dirty="0">
                <a:latin typeface="Times New Roman" panose="02020603050405020304" pitchFamily="18" charset="0"/>
                <a:cs typeface="Times New Roman" panose="02020603050405020304" pitchFamily="18" charset="0"/>
              </a:rPr>
              <a:t>the angle of </a:t>
            </a:r>
            <a:r>
              <a:rPr lang="en-US" altLang="zh-TW" sz="3200" dirty="0" smtClean="0">
                <a:latin typeface="Times New Roman" panose="02020603050405020304" pitchFamily="18" charset="0"/>
                <a:cs typeface="Times New Roman" panose="02020603050405020304" pitchFamily="18" charset="0"/>
              </a:rPr>
              <a:t>incident</a:t>
            </a:r>
          </a:p>
          <a:p>
            <a:r>
              <a:rPr lang="en-US" altLang="zh-TW" sz="3200" dirty="0" smtClean="0">
                <a:latin typeface="Times New Roman" panose="02020603050405020304" pitchFamily="18" charset="0"/>
                <a:cs typeface="Times New Roman" panose="02020603050405020304" pitchFamily="18" charset="0"/>
              </a:rPr>
              <a:t>differs </a:t>
            </a:r>
            <a:r>
              <a:rPr lang="en-US" altLang="zh-TW" sz="3200" dirty="0">
                <a:latin typeface="Times New Roman" panose="02020603050405020304" pitchFamily="18" charset="0"/>
                <a:cs typeface="Times New Roman" panose="02020603050405020304" pitchFamily="18" charset="0"/>
              </a:rPr>
              <a:t>slightly </a:t>
            </a:r>
            <a:r>
              <a:rPr lang="en-US" altLang="zh-TW" sz="3200" dirty="0" smtClean="0">
                <a:latin typeface="Times New Roman" panose="02020603050405020304" pitchFamily="18" charset="0"/>
                <a:cs typeface="Times New Roman" panose="02020603050405020304" pitchFamily="18" charset="0"/>
              </a:rPr>
              <a:t>from </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i="1" baseline="-25000" dirty="0" smtClean="0">
                <a:latin typeface="Times New Roman" panose="02020603050405020304" pitchFamily="18" charset="0"/>
                <a:cs typeface="Times New Roman" panose="02020603050405020304" pitchFamily="18" charset="0"/>
                <a:sym typeface="Symbol" panose="05050102010706020507" pitchFamily="18" charset="2"/>
              </a:rPr>
              <a:t>B</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a:t>
            </a:r>
            <a:endParaRPr lang="zh-TW" alt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7274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2"/>
          <p:cNvGraphicFramePr>
            <a:graphicFrameLocks noChangeAspect="1"/>
          </p:cNvGraphicFramePr>
          <p:nvPr>
            <p:extLst>
              <p:ext uri="{D42A27DB-BD31-4B8C-83A1-F6EECF244321}">
                <p14:modId xmlns:p14="http://schemas.microsoft.com/office/powerpoint/2010/main" val="2875912231"/>
              </p:ext>
            </p:extLst>
          </p:nvPr>
        </p:nvGraphicFramePr>
        <p:xfrm>
          <a:off x="3419872" y="1349896"/>
          <a:ext cx="2032000" cy="1143000"/>
        </p:xfrm>
        <a:graphic>
          <a:graphicData uri="http://schemas.openxmlformats.org/presentationml/2006/ole">
            <mc:AlternateContent xmlns:mc="http://schemas.openxmlformats.org/markup-compatibility/2006">
              <mc:Choice xmlns:v="urn:schemas-microsoft-com:vml" Requires="v">
                <p:oleObj spid="_x0000_s71697" name="方程式" r:id="rId3" imgW="812520" imgH="457200" progId="Equation.3">
                  <p:embed/>
                </p:oleObj>
              </mc:Choice>
              <mc:Fallback>
                <p:oleObj name="方程式" r:id="rId3" imgW="812520" imgH="457200" progId="Equation.3">
                  <p:embed/>
                  <p:pic>
                    <p:nvPicPr>
                      <p:cNvPr id="0" name=""/>
                      <p:cNvPicPr>
                        <a:picLocks noChangeAspect="1" noChangeArrowheads="1"/>
                      </p:cNvPicPr>
                      <p:nvPr/>
                    </p:nvPicPr>
                    <p:blipFill>
                      <a:blip r:embed="rId4"/>
                      <a:srcRect/>
                      <a:stretch>
                        <a:fillRect/>
                      </a:stretch>
                    </p:blipFill>
                    <p:spPr bwMode="auto">
                      <a:xfrm>
                        <a:off x="3419872" y="1349896"/>
                        <a:ext cx="20320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reeform 69"/>
          <p:cNvSpPr>
            <a:spLocks/>
          </p:cNvSpPr>
          <p:nvPr/>
        </p:nvSpPr>
        <p:spPr bwMode="auto">
          <a:xfrm>
            <a:off x="6538789" y="837133"/>
            <a:ext cx="1728788" cy="1655763"/>
          </a:xfrm>
          <a:custGeom>
            <a:avLst/>
            <a:gdLst>
              <a:gd name="T0" fmla="*/ 0 w 1089"/>
              <a:gd name="T1" fmla="*/ 1043 h 363"/>
              <a:gd name="T2" fmla="*/ 273 w 1089"/>
              <a:gd name="T3" fmla="*/ 914 h 363"/>
              <a:gd name="T4" fmla="*/ 409 w 1089"/>
              <a:gd name="T5" fmla="*/ 652 h 363"/>
              <a:gd name="T6" fmla="*/ 499 w 1089"/>
              <a:gd name="T7" fmla="*/ 132 h 363"/>
              <a:gd name="T8" fmla="*/ 545 w 1089"/>
              <a:gd name="T9" fmla="*/ 0 h 363"/>
              <a:gd name="T10" fmla="*/ 590 w 1089"/>
              <a:gd name="T11" fmla="*/ 132 h 363"/>
              <a:gd name="T12" fmla="*/ 681 w 1089"/>
              <a:gd name="T13" fmla="*/ 652 h 363"/>
              <a:gd name="T14" fmla="*/ 817 w 1089"/>
              <a:gd name="T15" fmla="*/ 914 h 363"/>
              <a:gd name="T16" fmla="*/ 1089 w 1089"/>
              <a:gd name="T17" fmla="*/ 1043 h 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9"/>
              <a:gd name="T28" fmla="*/ 0 h 363"/>
              <a:gd name="T29" fmla="*/ 1089 w 1089"/>
              <a:gd name="T30" fmla="*/ 363 h 3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9" h="363">
                <a:moveTo>
                  <a:pt x="0" y="363"/>
                </a:moveTo>
                <a:cubicBezTo>
                  <a:pt x="102" y="352"/>
                  <a:pt x="205" y="341"/>
                  <a:pt x="273" y="318"/>
                </a:cubicBezTo>
                <a:cubicBezTo>
                  <a:pt x="341" y="295"/>
                  <a:pt x="371" y="272"/>
                  <a:pt x="409" y="227"/>
                </a:cubicBezTo>
                <a:cubicBezTo>
                  <a:pt x="447" y="182"/>
                  <a:pt x="476" y="84"/>
                  <a:pt x="499" y="46"/>
                </a:cubicBezTo>
                <a:cubicBezTo>
                  <a:pt x="522" y="8"/>
                  <a:pt x="530" y="0"/>
                  <a:pt x="545" y="0"/>
                </a:cubicBezTo>
                <a:cubicBezTo>
                  <a:pt x="560" y="0"/>
                  <a:pt x="567" y="8"/>
                  <a:pt x="590" y="46"/>
                </a:cubicBezTo>
                <a:cubicBezTo>
                  <a:pt x="613" y="84"/>
                  <a:pt x="643" y="182"/>
                  <a:pt x="681" y="227"/>
                </a:cubicBezTo>
                <a:cubicBezTo>
                  <a:pt x="719" y="272"/>
                  <a:pt x="749" y="295"/>
                  <a:pt x="817" y="318"/>
                </a:cubicBezTo>
                <a:cubicBezTo>
                  <a:pt x="885" y="341"/>
                  <a:pt x="987" y="352"/>
                  <a:pt x="1089" y="363"/>
                </a:cubicBezTo>
              </a:path>
            </a:pathLst>
          </a:custGeom>
          <a:solidFill>
            <a:schemeClr val="accent6">
              <a:lumMod val="75000"/>
            </a:schemeClr>
          </a:solidFill>
          <a:ln w="9525">
            <a:noFill/>
            <a:round/>
            <a:headEnd/>
            <a:tailEnd/>
          </a:ln>
        </p:spPr>
        <p:txBody>
          <a:bodyPr/>
          <a:lstStyle/>
          <a:p>
            <a:endParaRPr lang="zh-TW" altLang="en-US" sz="2400">
              <a:latin typeface="Times New Roman" pitchFamily="18" charset="0"/>
              <a:cs typeface="Times New Roman" pitchFamily="18" charset="0"/>
            </a:endParaRPr>
          </a:p>
        </p:txBody>
      </p:sp>
      <p:sp>
        <p:nvSpPr>
          <p:cNvPr id="4" name="Line 93"/>
          <p:cNvSpPr>
            <a:spLocks noChangeShapeType="1"/>
          </p:cNvSpPr>
          <p:nvPr/>
        </p:nvSpPr>
        <p:spPr bwMode="auto">
          <a:xfrm>
            <a:off x="6546727" y="2491780"/>
            <a:ext cx="1728788" cy="0"/>
          </a:xfrm>
          <a:prstGeom prst="line">
            <a:avLst/>
          </a:prstGeom>
          <a:noFill/>
          <a:ln w="9525">
            <a:noFill/>
            <a:round/>
            <a:headEnd/>
            <a:tailEnd/>
          </a:ln>
        </p:spPr>
        <p:txBody>
          <a:bodyPr/>
          <a:lstStyle/>
          <a:p>
            <a:endParaRPr lang="zh-TW" altLang="en-US" sz="2400">
              <a:latin typeface="Times New Roman" pitchFamily="18" charset="0"/>
              <a:cs typeface="Times New Roman" pitchFamily="18" charset="0"/>
            </a:endParaRPr>
          </a:p>
        </p:txBody>
      </p:sp>
      <p:sp>
        <p:nvSpPr>
          <p:cNvPr id="5" name="Line 70"/>
          <p:cNvSpPr>
            <a:spLocks noChangeShapeType="1"/>
          </p:cNvSpPr>
          <p:nvPr/>
        </p:nvSpPr>
        <p:spPr bwMode="auto">
          <a:xfrm flipH="1">
            <a:off x="6251451" y="575196"/>
            <a:ext cx="7938" cy="1916112"/>
          </a:xfrm>
          <a:prstGeom prst="line">
            <a:avLst/>
          </a:prstGeom>
          <a:noFill/>
          <a:ln w="9525">
            <a:solidFill>
              <a:schemeClr val="tx1"/>
            </a:solidFill>
            <a:round/>
            <a:headEnd type="triangle" w="med" len="med"/>
            <a:tailEnd/>
          </a:ln>
        </p:spPr>
        <p:txBody>
          <a:bodyPr/>
          <a:lstStyle/>
          <a:p>
            <a:endParaRPr lang="zh-TW" altLang="en-US" sz="2400">
              <a:latin typeface="Times New Roman" pitchFamily="18" charset="0"/>
              <a:cs typeface="Times New Roman" pitchFamily="18" charset="0"/>
            </a:endParaRPr>
          </a:p>
        </p:txBody>
      </p:sp>
      <p:sp>
        <p:nvSpPr>
          <p:cNvPr id="6" name="Line 71"/>
          <p:cNvSpPr>
            <a:spLocks noChangeShapeType="1"/>
          </p:cNvSpPr>
          <p:nvPr/>
        </p:nvSpPr>
        <p:spPr bwMode="auto">
          <a:xfrm>
            <a:off x="6251451" y="2492896"/>
            <a:ext cx="2232025" cy="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7" name="Line 72"/>
          <p:cNvSpPr>
            <a:spLocks noChangeShapeType="1"/>
          </p:cNvSpPr>
          <p:nvPr/>
        </p:nvSpPr>
        <p:spPr bwMode="auto">
          <a:xfrm>
            <a:off x="7403976" y="810617"/>
            <a:ext cx="0" cy="1655763"/>
          </a:xfrm>
          <a:prstGeom prst="line">
            <a:avLst/>
          </a:prstGeom>
          <a:noFill/>
          <a:ln w="9525">
            <a:solidFill>
              <a:schemeClr val="bg2"/>
            </a:solidFill>
            <a:prstDash val="dash"/>
            <a:round/>
            <a:headEnd/>
            <a:tailEnd/>
          </a:ln>
        </p:spPr>
        <p:txBody>
          <a:bodyPr/>
          <a:lstStyle/>
          <a:p>
            <a:endParaRPr lang="zh-TW" altLang="en-US" sz="2400">
              <a:latin typeface="Times New Roman" pitchFamily="18" charset="0"/>
              <a:cs typeface="Times New Roman" pitchFamily="18" charset="0"/>
            </a:endParaRPr>
          </a:p>
        </p:txBody>
      </p:sp>
      <p:sp>
        <p:nvSpPr>
          <p:cNvPr id="8" name="Line 73"/>
          <p:cNvSpPr>
            <a:spLocks noChangeShapeType="1"/>
          </p:cNvSpPr>
          <p:nvPr/>
        </p:nvSpPr>
        <p:spPr bwMode="auto">
          <a:xfrm>
            <a:off x="6754689" y="1772642"/>
            <a:ext cx="431800" cy="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9" name="Line 74"/>
          <p:cNvSpPr>
            <a:spLocks noChangeShapeType="1"/>
          </p:cNvSpPr>
          <p:nvPr/>
        </p:nvSpPr>
        <p:spPr bwMode="auto">
          <a:xfrm>
            <a:off x="7619876" y="1772642"/>
            <a:ext cx="431800" cy="0"/>
          </a:xfrm>
          <a:prstGeom prst="line">
            <a:avLst/>
          </a:prstGeom>
          <a:noFill/>
          <a:ln w="9525">
            <a:solidFill>
              <a:schemeClr val="tx1"/>
            </a:solidFill>
            <a:round/>
            <a:headEnd type="triangle" w="med" len="med"/>
            <a:tailEnd/>
          </a:ln>
        </p:spPr>
        <p:txBody>
          <a:bodyPr/>
          <a:lstStyle/>
          <a:p>
            <a:endParaRPr lang="zh-TW" altLang="en-US" sz="2400">
              <a:latin typeface="Times New Roman" pitchFamily="18" charset="0"/>
              <a:cs typeface="Times New Roman" pitchFamily="18" charset="0"/>
            </a:endParaRPr>
          </a:p>
        </p:txBody>
      </p:sp>
      <p:sp>
        <p:nvSpPr>
          <p:cNvPr id="10" name="Text Box 75"/>
          <p:cNvSpPr txBox="1">
            <a:spLocks noChangeArrowheads="1"/>
          </p:cNvSpPr>
          <p:nvPr/>
        </p:nvSpPr>
        <p:spPr bwMode="auto">
          <a:xfrm>
            <a:off x="7143626" y="2393355"/>
            <a:ext cx="619125" cy="457200"/>
          </a:xfrm>
          <a:prstGeom prst="rect">
            <a:avLst/>
          </a:prstGeom>
          <a:noFill/>
          <a:ln w="9525">
            <a:noFill/>
            <a:miter lim="800000"/>
            <a:headEnd/>
            <a:tailEnd/>
          </a:ln>
        </p:spPr>
        <p:txBody>
          <a:bodyPr wrap="none">
            <a:spAutoFit/>
          </a:bodyPr>
          <a:lstStyle/>
          <a:p>
            <a:r>
              <a:rPr lang="en-US" altLang="zh-TW" sz="2400">
                <a:latin typeface="Times New Roman" pitchFamily="18" charset="0"/>
                <a:cs typeface="Times New Roman" pitchFamily="18" charset="0"/>
              </a:rPr>
              <a:t>2</a:t>
            </a:r>
            <a:r>
              <a:rPr lang="en-US" altLang="zh-TW" sz="2400" i="1">
                <a:latin typeface="Times New Roman" pitchFamily="18" charset="0"/>
                <a:cs typeface="Times New Roman" pitchFamily="18" charset="0"/>
                <a:sym typeface="Symbol" pitchFamily="18" charset="2"/>
              </a:rPr>
              <a:t></a:t>
            </a:r>
            <a:r>
              <a:rPr lang="en-US" altLang="zh-TW" sz="2400" i="1" baseline="-25000">
                <a:latin typeface="Times New Roman" pitchFamily="18" charset="0"/>
                <a:cs typeface="Times New Roman" pitchFamily="18" charset="0"/>
                <a:sym typeface="Symbol" pitchFamily="18" charset="2"/>
              </a:rPr>
              <a:t>B</a:t>
            </a:r>
          </a:p>
        </p:txBody>
      </p:sp>
      <p:sp>
        <p:nvSpPr>
          <p:cNvPr id="11" name="Text Box 78"/>
          <p:cNvSpPr txBox="1">
            <a:spLocks noChangeArrowheads="1"/>
          </p:cNvSpPr>
          <p:nvPr/>
        </p:nvSpPr>
        <p:spPr bwMode="auto">
          <a:xfrm rot="16200000">
            <a:off x="5350544" y="1423715"/>
            <a:ext cx="1249363" cy="457200"/>
          </a:xfrm>
          <a:prstGeom prst="rect">
            <a:avLst/>
          </a:prstGeom>
          <a:noFill/>
          <a:ln w="9525">
            <a:noFill/>
            <a:miter lim="800000"/>
            <a:headEnd/>
            <a:tailEnd/>
          </a:ln>
        </p:spPr>
        <p:txBody>
          <a:bodyPr wrap="none">
            <a:spAutoFit/>
          </a:bodyPr>
          <a:lstStyle/>
          <a:p>
            <a:r>
              <a:rPr lang="en-US" altLang="zh-TW" sz="2400" dirty="0">
                <a:latin typeface="Times New Roman" pitchFamily="18" charset="0"/>
                <a:cs typeface="Times New Roman" pitchFamily="18" charset="0"/>
              </a:rPr>
              <a:t>Intensity</a:t>
            </a:r>
          </a:p>
        </p:txBody>
      </p:sp>
      <p:sp>
        <p:nvSpPr>
          <p:cNvPr id="12" name="Text Box 79"/>
          <p:cNvSpPr txBox="1">
            <a:spLocks noChangeArrowheads="1"/>
          </p:cNvSpPr>
          <p:nvPr/>
        </p:nvSpPr>
        <p:spPr bwMode="auto">
          <a:xfrm>
            <a:off x="6106989" y="2779117"/>
            <a:ext cx="2744787" cy="457200"/>
          </a:xfrm>
          <a:prstGeom prst="rect">
            <a:avLst/>
          </a:prstGeom>
          <a:noFill/>
          <a:ln w="9525">
            <a:noFill/>
            <a:miter lim="800000"/>
            <a:headEnd/>
            <a:tailEnd/>
          </a:ln>
        </p:spPr>
        <p:txBody>
          <a:bodyPr wrap="none">
            <a:spAutoFit/>
          </a:bodyPr>
          <a:lstStyle/>
          <a:p>
            <a:r>
              <a:rPr lang="en-US" altLang="zh-TW" sz="2400">
                <a:latin typeface="Times New Roman" pitchFamily="18" charset="0"/>
                <a:cs typeface="Times New Roman" pitchFamily="18" charset="0"/>
              </a:rPr>
              <a:t>Diffraction Angle 2</a:t>
            </a:r>
            <a:r>
              <a:rPr lang="en-US" altLang="zh-TW" sz="2400" i="1">
                <a:latin typeface="Times New Roman" pitchFamily="18" charset="0"/>
                <a:cs typeface="Times New Roman" pitchFamily="18" charset="0"/>
                <a:sym typeface="Symbol" pitchFamily="18" charset="2"/>
              </a:rPr>
              <a:t></a:t>
            </a:r>
          </a:p>
        </p:txBody>
      </p:sp>
      <p:sp>
        <p:nvSpPr>
          <p:cNvPr id="13" name="Line 80"/>
          <p:cNvSpPr>
            <a:spLocks noChangeShapeType="1"/>
          </p:cNvSpPr>
          <p:nvPr/>
        </p:nvSpPr>
        <p:spPr bwMode="auto">
          <a:xfrm flipH="1">
            <a:off x="6228184" y="841184"/>
            <a:ext cx="1152525" cy="0"/>
          </a:xfrm>
          <a:prstGeom prst="line">
            <a:avLst/>
          </a:prstGeom>
          <a:noFill/>
          <a:ln w="9525">
            <a:solidFill>
              <a:schemeClr val="tx1"/>
            </a:solidFill>
            <a:prstDash val="dash"/>
            <a:round/>
            <a:headEnd/>
            <a:tailEnd/>
          </a:ln>
        </p:spPr>
        <p:txBody>
          <a:bodyPr/>
          <a:lstStyle/>
          <a:p>
            <a:endParaRPr lang="zh-TW" altLang="en-US" sz="2400">
              <a:latin typeface="Times New Roman" pitchFamily="18" charset="0"/>
              <a:cs typeface="Times New Roman" pitchFamily="18" charset="0"/>
            </a:endParaRPr>
          </a:p>
        </p:txBody>
      </p:sp>
      <p:sp>
        <p:nvSpPr>
          <p:cNvPr id="14" name="Text Box 81"/>
          <p:cNvSpPr txBox="1">
            <a:spLocks noChangeArrowheads="1"/>
          </p:cNvSpPr>
          <p:nvPr/>
        </p:nvSpPr>
        <p:spPr bwMode="auto">
          <a:xfrm>
            <a:off x="7483351" y="620117"/>
            <a:ext cx="623888" cy="457200"/>
          </a:xfrm>
          <a:prstGeom prst="rect">
            <a:avLst/>
          </a:prstGeom>
          <a:noFill/>
          <a:ln w="9525">
            <a:noFill/>
            <a:miter lim="800000"/>
            <a:headEnd/>
            <a:tailEnd/>
          </a:ln>
        </p:spPr>
        <p:txBody>
          <a:bodyPr wrap="none">
            <a:spAutoFit/>
          </a:bodyPr>
          <a:lstStyle/>
          <a:p>
            <a:r>
              <a:rPr lang="en-US" altLang="zh-TW" sz="2400" i="1">
                <a:latin typeface="Times New Roman" pitchFamily="18" charset="0"/>
                <a:cs typeface="Times New Roman" pitchFamily="18" charset="0"/>
              </a:rPr>
              <a:t>I</a:t>
            </a:r>
            <a:r>
              <a:rPr lang="en-US" altLang="zh-TW" sz="2400" i="1" baseline="-25000">
                <a:latin typeface="Times New Roman" pitchFamily="18" charset="0"/>
                <a:cs typeface="Times New Roman" pitchFamily="18" charset="0"/>
              </a:rPr>
              <a:t>max</a:t>
            </a:r>
          </a:p>
        </p:txBody>
      </p:sp>
      <p:sp>
        <p:nvSpPr>
          <p:cNvPr id="15" name="Text Box 82"/>
          <p:cNvSpPr txBox="1">
            <a:spLocks noChangeArrowheads="1"/>
          </p:cNvSpPr>
          <p:nvPr/>
        </p:nvSpPr>
        <p:spPr bwMode="auto">
          <a:xfrm>
            <a:off x="6251451" y="1267817"/>
            <a:ext cx="860425" cy="457200"/>
          </a:xfrm>
          <a:prstGeom prst="rect">
            <a:avLst/>
          </a:prstGeom>
          <a:noFill/>
          <a:ln w="9525">
            <a:noFill/>
            <a:miter lim="800000"/>
            <a:headEnd/>
            <a:tailEnd/>
          </a:ln>
        </p:spPr>
        <p:txBody>
          <a:bodyPr wrap="none">
            <a:spAutoFit/>
          </a:bodyPr>
          <a:lstStyle/>
          <a:p>
            <a:r>
              <a:rPr lang="en-US" altLang="zh-TW" sz="2400" i="1">
                <a:latin typeface="Times New Roman" pitchFamily="18" charset="0"/>
                <a:cs typeface="Times New Roman" pitchFamily="18" charset="0"/>
              </a:rPr>
              <a:t>I</a:t>
            </a:r>
            <a:r>
              <a:rPr lang="en-US" altLang="zh-TW" sz="2400" i="1" baseline="-25000">
                <a:latin typeface="Times New Roman" pitchFamily="18" charset="0"/>
                <a:cs typeface="Times New Roman" pitchFamily="18" charset="0"/>
              </a:rPr>
              <a:t>max</a:t>
            </a:r>
            <a:r>
              <a:rPr lang="en-US" altLang="zh-TW" sz="2400">
                <a:latin typeface="Times New Roman" pitchFamily="18" charset="0"/>
                <a:cs typeface="Times New Roman" pitchFamily="18" charset="0"/>
              </a:rPr>
              <a:t>/2</a:t>
            </a:r>
            <a:endParaRPr lang="en-US" altLang="zh-TW" sz="2400" i="1" baseline="-25000">
              <a:latin typeface="Times New Roman" pitchFamily="18" charset="0"/>
              <a:cs typeface="Times New Roman" pitchFamily="18" charset="0"/>
            </a:endParaRPr>
          </a:p>
        </p:txBody>
      </p:sp>
      <p:sp>
        <p:nvSpPr>
          <p:cNvPr id="16" name="Rectangle 83"/>
          <p:cNvSpPr>
            <a:spLocks noChangeArrowheads="1"/>
          </p:cNvSpPr>
          <p:nvPr/>
        </p:nvSpPr>
        <p:spPr bwMode="auto">
          <a:xfrm rot="19800000">
            <a:off x="1928292" y="933071"/>
            <a:ext cx="719137" cy="214312"/>
          </a:xfrm>
          <a:prstGeom prst="rect">
            <a:avLst/>
          </a:prstGeom>
          <a:solidFill>
            <a:schemeClr val="accent1"/>
          </a:solidFill>
          <a:ln w="9525">
            <a:noFill/>
            <a:miter lim="800000"/>
            <a:headEnd/>
            <a:tailEnd/>
          </a:ln>
        </p:spPr>
        <p:txBody>
          <a:bodyPr wrap="none" anchor="ctr"/>
          <a:lstStyle/>
          <a:p>
            <a:endParaRPr lang="zh-TW" altLang="en-US" sz="2400">
              <a:latin typeface="Times New Roman" pitchFamily="18" charset="0"/>
              <a:cs typeface="Times New Roman" pitchFamily="18" charset="0"/>
            </a:endParaRPr>
          </a:p>
        </p:txBody>
      </p:sp>
      <p:sp>
        <p:nvSpPr>
          <p:cNvPr id="17" name="Line 85"/>
          <p:cNvSpPr>
            <a:spLocks noChangeShapeType="1"/>
          </p:cNvSpPr>
          <p:nvPr/>
        </p:nvSpPr>
        <p:spPr bwMode="auto">
          <a:xfrm>
            <a:off x="1588567" y="926721"/>
            <a:ext cx="1655762" cy="0"/>
          </a:xfrm>
          <a:prstGeom prst="line">
            <a:avLst/>
          </a:prstGeom>
          <a:noFill/>
          <a:ln w="9525">
            <a:solidFill>
              <a:schemeClr val="tx1"/>
            </a:solidFill>
            <a:prstDash val="dash"/>
            <a:round/>
            <a:headEnd/>
            <a:tailEnd/>
          </a:ln>
        </p:spPr>
        <p:txBody>
          <a:bodyPr/>
          <a:lstStyle/>
          <a:p>
            <a:endParaRPr lang="zh-TW" altLang="en-US" sz="2400">
              <a:latin typeface="Times New Roman" pitchFamily="18" charset="0"/>
              <a:cs typeface="Times New Roman" pitchFamily="18" charset="0"/>
            </a:endParaRPr>
          </a:p>
        </p:txBody>
      </p:sp>
      <p:sp>
        <p:nvSpPr>
          <p:cNvPr id="18" name="Line 86"/>
          <p:cNvSpPr>
            <a:spLocks noChangeShapeType="1"/>
          </p:cNvSpPr>
          <p:nvPr/>
        </p:nvSpPr>
        <p:spPr bwMode="auto">
          <a:xfrm>
            <a:off x="1371079" y="926721"/>
            <a:ext cx="865188" cy="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19" name="Line 87"/>
          <p:cNvSpPr>
            <a:spLocks noChangeShapeType="1"/>
          </p:cNvSpPr>
          <p:nvPr/>
        </p:nvSpPr>
        <p:spPr bwMode="auto">
          <a:xfrm rot="18000000">
            <a:off x="2056085" y="603665"/>
            <a:ext cx="792163" cy="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20" name="Line 88"/>
          <p:cNvSpPr>
            <a:spLocks noChangeShapeType="1"/>
          </p:cNvSpPr>
          <p:nvPr/>
        </p:nvSpPr>
        <p:spPr bwMode="auto">
          <a:xfrm flipH="1">
            <a:off x="1515542" y="783846"/>
            <a:ext cx="1008062" cy="576262"/>
          </a:xfrm>
          <a:prstGeom prst="line">
            <a:avLst/>
          </a:prstGeom>
          <a:noFill/>
          <a:ln w="9525">
            <a:solidFill>
              <a:schemeClr val="tx1"/>
            </a:solidFill>
            <a:prstDash val="dash"/>
            <a:round/>
            <a:headEnd/>
            <a:tailEnd/>
          </a:ln>
        </p:spPr>
        <p:txBody>
          <a:bodyPr/>
          <a:lstStyle/>
          <a:p>
            <a:endParaRPr lang="zh-TW" altLang="en-US" sz="2400">
              <a:latin typeface="Times New Roman" pitchFamily="18" charset="0"/>
              <a:cs typeface="Times New Roman" pitchFamily="18" charset="0"/>
            </a:endParaRPr>
          </a:p>
        </p:txBody>
      </p:sp>
      <p:sp>
        <p:nvSpPr>
          <p:cNvPr id="21" name="Freeform 89"/>
          <p:cNvSpPr>
            <a:spLocks/>
          </p:cNvSpPr>
          <p:nvPr/>
        </p:nvSpPr>
        <p:spPr bwMode="auto">
          <a:xfrm>
            <a:off x="1577454" y="926721"/>
            <a:ext cx="153988" cy="360362"/>
          </a:xfrm>
          <a:custGeom>
            <a:avLst/>
            <a:gdLst>
              <a:gd name="T0" fmla="*/ 82550 w 97"/>
              <a:gd name="T1" fmla="*/ 360362 h 227"/>
              <a:gd name="T2" fmla="*/ 11113 w 97"/>
              <a:gd name="T3" fmla="*/ 144462 h 227"/>
              <a:gd name="T4" fmla="*/ 153988 w 97"/>
              <a:gd name="T5" fmla="*/ 0 h 227"/>
              <a:gd name="T6" fmla="*/ 0 60000 65536"/>
              <a:gd name="T7" fmla="*/ 0 60000 65536"/>
              <a:gd name="T8" fmla="*/ 0 60000 65536"/>
              <a:gd name="T9" fmla="*/ 0 w 97"/>
              <a:gd name="T10" fmla="*/ 0 h 227"/>
              <a:gd name="T11" fmla="*/ 97 w 97"/>
              <a:gd name="T12" fmla="*/ 227 h 227"/>
            </a:gdLst>
            <a:ahLst/>
            <a:cxnLst>
              <a:cxn ang="T6">
                <a:pos x="T0" y="T1"/>
              </a:cxn>
              <a:cxn ang="T7">
                <a:pos x="T2" y="T3"/>
              </a:cxn>
              <a:cxn ang="T8">
                <a:pos x="T4" y="T5"/>
              </a:cxn>
            </a:cxnLst>
            <a:rect l="T9" t="T10" r="T11" b="T12"/>
            <a:pathLst>
              <a:path w="97" h="227">
                <a:moveTo>
                  <a:pt x="52" y="227"/>
                </a:moveTo>
                <a:cubicBezTo>
                  <a:pt x="26" y="178"/>
                  <a:pt x="0" y="129"/>
                  <a:pt x="7" y="91"/>
                </a:cubicBezTo>
                <a:cubicBezTo>
                  <a:pt x="14" y="53"/>
                  <a:pt x="55" y="26"/>
                  <a:pt x="97" y="0"/>
                </a:cubicBezTo>
              </a:path>
            </a:pathLst>
          </a:custGeom>
          <a:noFill/>
          <a:ln w="9525">
            <a:solidFill>
              <a:schemeClr val="tx1"/>
            </a:solidFill>
            <a:round/>
            <a:headEnd type="triangle" w="med" len="med"/>
            <a:tailEnd type="triangle" w="med" len="med"/>
          </a:ln>
        </p:spPr>
        <p:txBody>
          <a:bodyPr/>
          <a:lstStyle/>
          <a:p>
            <a:endParaRPr lang="zh-TW" altLang="en-US" sz="2400">
              <a:latin typeface="Times New Roman" pitchFamily="18" charset="0"/>
              <a:cs typeface="Times New Roman" pitchFamily="18" charset="0"/>
            </a:endParaRPr>
          </a:p>
        </p:txBody>
      </p:sp>
      <p:sp>
        <p:nvSpPr>
          <p:cNvPr id="22" name="Text Box 90"/>
          <p:cNvSpPr txBox="1">
            <a:spLocks noChangeArrowheads="1"/>
          </p:cNvSpPr>
          <p:nvPr/>
        </p:nvSpPr>
        <p:spPr bwMode="auto">
          <a:xfrm>
            <a:off x="1228204" y="926721"/>
            <a:ext cx="342900" cy="457200"/>
          </a:xfrm>
          <a:prstGeom prst="rect">
            <a:avLst/>
          </a:prstGeom>
          <a:noFill/>
          <a:ln w="9525">
            <a:noFill/>
            <a:miter lim="800000"/>
            <a:headEnd/>
            <a:tailEnd/>
          </a:ln>
        </p:spPr>
        <p:txBody>
          <a:bodyPr wrap="none">
            <a:spAutoFit/>
          </a:bodyPr>
          <a:lstStyle/>
          <a:p>
            <a:r>
              <a:rPr lang="en-US" altLang="zh-TW" sz="2400" i="1">
                <a:latin typeface="Times New Roman" pitchFamily="18" charset="0"/>
                <a:cs typeface="Times New Roman" pitchFamily="18" charset="0"/>
                <a:sym typeface="Symbol" pitchFamily="18" charset="2"/>
              </a:rPr>
              <a:t></a:t>
            </a:r>
          </a:p>
        </p:txBody>
      </p:sp>
      <p:sp>
        <p:nvSpPr>
          <p:cNvPr id="23" name="Freeform 91"/>
          <p:cNvSpPr>
            <a:spLocks/>
          </p:cNvSpPr>
          <p:nvPr/>
        </p:nvSpPr>
        <p:spPr bwMode="auto">
          <a:xfrm>
            <a:off x="2523604" y="494921"/>
            <a:ext cx="252413" cy="431800"/>
          </a:xfrm>
          <a:custGeom>
            <a:avLst/>
            <a:gdLst>
              <a:gd name="T0" fmla="*/ 215900 w 159"/>
              <a:gd name="T1" fmla="*/ 431800 h 272"/>
              <a:gd name="T2" fmla="*/ 215900 w 159"/>
              <a:gd name="T3" fmla="*/ 144462 h 272"/>
              <a:gd name="T4" fmla="*/ 0 w 159"/>
              <a:gd name="T5" fmla="*/ 0 h 272"/>
              <a:gd name="T6" fmla="*/ 0 60000 65536"/>
              <a:gd name="T7" fmla="*/ 0 60000 65536"/>
              <a:gd name="T8" fmla="*/ 0 60000 65536"/>
              <a:gd name="T9" fmla="*/ 0 w 159"/>
              <a:gd name="T10" fmla="*/ 0 h 272"/>
              <a:gd name="T11" fmla="*/ 159 w 159"/>
              <a:gd name="T12" fmla="*/ 272 h 272"/>
            </a:gdLst>
            <a:ahLst/>
            <a:cxnLst>
              <a:cxn ang="T6">
                <a:pos x="T0" y="T1"/>
              </a:cxn>
              <a:cxn ang="T7">
                <a:pos x="T2" y="T3"/>
              </a:cxn>
              <a:cxn ang="T8">
                <a:pos x="T4" y="T5"/>
              </a:cxn>
            </a:cxnLst>
            <a:rect l="T9" t="T10" r="T11" b="T12"/>
            <a:pathLst>
              <a:path w="159" h="272">
                <a:moveTo>
                  <a:pt x="136" y="272"/>
                </a:moveTo>
                <a:cubicBezTo>
                  <a:pt x="147" y="204"/>
                  <a:pt x="159" y="136"/>
                  <a:pt x="136" y="91"/>
                </a:cubicBezTo>
                <a:cubicBezTo>
                  <a:pt x="113" y="46"/>
                  <a:pt x="56" y="23"/>
                  <a:pt x="0" y="0"/>
                </a:cubicBezTo>
              </a:path>
            </a:pathLst>
          </a:custGeom>
          <a:noFill/>
          <a:ln w="9525">
            <a:solidFill>
              <a:schemeClr val="tx1"/>
            </a:solidFill>
            <a:round/>
            <a:headEnd type="triangle" w="med" len="med"/>
            <a:tailEnd type="triangle" w="med" len="med"/>
          </a:ln>
        </p:spPr>
        <p:txBody>
          <a:bodyPr/>
          <a:lstStyle/>
          <a:p>
            <a:endParaRPr lang="zh-TW" altLang="en-US" sz="2400">
              <a:latin typeface="Times New Roman" pitchFamily="18" charset="0"/>
              <a:cs typeface="Times New Roman" pitchFamily="18" charset="0"/>
            </a:endParaRPr>
          </a:p>
        </p:txBody>
      </p:sp>
      <p:sp>
        <p:nvSpPr>
          <p:cNvPr id="24" name="Text Box 92"/>
          <p:cNvSpPr txBox="1">
            <a:spLocks noChangeArrowheads="1"/>
          </p:cNvSpPr>
          <p:nvPr/>
        </p:nvSpPr>
        <p:spPr bwMode="auto">
          <a:xfrm>
            <a:off x="2812529" y="326646"/>
            <a:ext cx="495300" cy="457200"/>
          </a:xfrm>
          <a:prstGeom prst="rect">
            <a:avLst/>
          </a:prstGeom>
          <a:noFill/>
          <a:ln w="9525">
            <a:noFill/>
            <a:miter lim="800000"/>
            <a:headEnd/>
            <a:tailEnd/>
          </a:ln>
        </p:spPr>
        <p:txBody>
          <a:bodyPr wrap="none">
            <a:spAutoFit/>
          </a:bodyPr>
          <a:lstStyle/>
          <a:p>
            <a:r>
              <a:rPr lang="en-US" altLang="zh-TW" sz="2400">
                <a:latin typeface="Times New Roman" pitchFamily="18" charset="0"/>
                <a:cs typeface="Times New Roman" pitchFamily="18" charset="0"/>
                <a:sym typeface="Symbol" pitchFamily="18" charset="2"/>
              </a:rPr>
              <a:t>2</a:t>
            </a:r>
            <a:r>
              <a:rPr lang="en-US" altLang="zh-TW" sz="2400" i="1">
                <a:latin typeface="Times New Roman" pitchFamily="18" charset="0"/>
                <a:cs typeface="Times New Roman" pitchFamily="18" charset="0"/>
                <a:sym typeface="Symbol" pitchFamily="18" charset="2"/>
              </a:rPr>
              <a:t></a:t>
            </a:r>
          </a:p>
        </p:txBody>
      </p:sp>
      <p:sp>
        <p:nvSpPr>
          <p:cNvPr id="25" name="Text Box 95"/>
          <p:cNvSpPr txBox="1">
            <a:spLocks noChangeArrowheads="1"/>
          </p:cNvSpPr>
          <p:nvPr/>
        </p:nvSpPr>
        <p:spPr bwMode="auto">
          <a:xfrm>
            <a:off x="7596336" y="1772816"/>
            <a:ext cx="1430200" cy="830997"/>
          </a:xfrm>
          <a:prstGeom prst="rect">
            <a:avLst/>
          </a:prstGeom>
          <a:noFill/>
          <a:ln w="9525">
            <a:noFill/>
            <a:miter lim="800000"/>
            <a:headEnd/>
            <a:tailEnd/>
          </a:ln>
        </p:spPr>
        <p:txBody>
          <a:bodyPr wrap="none">
            <a:spAutoFit/>
          </a:bodyPr>
          <a:lstStyle/>
          <a:p>
            <a:pPr algn="ctr"/>
            <a:r>
              <a:rPr lang="en-US" altLang="zh-TW" sz="2400" dirty="0">
                <a:latin typeface="Times New Roman" pitchFamily="18" charset="0"/>
                <a:cs typeface="Times New Roman" pitchFamily="18" charset="0"/>
              </a:rPr>
              <a:t>Integrated</a:t>
            </a:r>
          </a:p>
          <a:p>
            <a:pPr algn="ctr"/>
            <a:r>
              <a:rPr lang="en-US" altLang="zh-TW" sz="2400" dirty="0">
                <a:latin typeface="Times New Roman" pitchFamily="18" charset="0"/>
                <a:cs typeface="Times New Roman" pitchFamily="18" charset="0"/>
              </a:rPr>
              <a:t>Intensity</a:t>
            </a:r>
          </a:p>
        </p:txBody>
      </p:sp>
      <p:sp>
        <p:nvSpPr>
          <p:cNvPr id="26" name="Line 96"/>
          <p:cNvSpPr>
            <a:spLocks noChangeShapeType="1"/>
          </p:cNvSpPr>
          <p:nvPr/>
        </p:nvSpPr>
        <p:spPr bwMode="auto">
          <a:xfrm flipH="1">
            <a:off x="7619876" y="2131417"/>
            <a:ext cx="215900" cy="144463"/>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27" name="Text Box 98"/>
          <p:cNvSpPr txBox="1">
            <a:spLocks noChangeArrowheads="1"/>
          </p:cNvSpPr>
          <p:nvPr/>
        </p:nvSpPr>
        <p:spPr bwMode="auto">
          <a:xfrm>
            <a:off x="7188076" y="1556742"/>
            <a:ext cx="369888" cy="457200"/>
          </a:xfrm>
          <a:prstGeom prst="rect">
            <a:avLst/>
          </a:prstGeom>
          <a:noFill/>
          <a:ln w="9525">
            <a:noFill/>
            <a:miter lim="800000"/>
            <a:headEnd/>
            <a:tailEnd/>
          </a:ln>
        </p:spPr>
        <p:txBody>
          <a:bodyPr wrap="none">
            <a:spAutoFit/>
          </a:bodyPr>
          <a:lstStyle/>
          <a:p>
            <a:r>
              <a:rPr lang="en-US" altLang="zh-TW" sz="2400" i="1">
                <a:solidFill>
                  <a:schemeClr val="bg2"/>
                </a:solidFill>
                <a:latin typeface="Times New Roman" pitchFamily="18" charset="0"/>
                <a:cs typeface="Times New Roman" pitchFamily="18" charset="0"/>
              </a:rPr>
              <a:t>B</a:t>
            </a:r>
          </a:p>
        </p:txBody>
      </p:sp>
      <p:sp>
        <p:nvSpPr>
          <p:cNvPr id="28" name="Oval 119"/>
          <p:cNvSpPr>
            <a:spLocks noChangeArrowheads="1"/>
          </p:cNvSpPr>
          <p:nvPr/>
        </p:nvSpPr>
        <p:spPr bwMode="auto">
          <a:xfrm>
            <a:off x="6346701" y="4296767"/>
            <a:ext cx="144463" cy="144463"/>
          </a:xfrm>
          <a:prstGeom prst="ellipse">
            <a:avLst/>
          </a:prstGeom>
          <a:solidFill>
            <a:schemeClr val="accent1"/>
          </a:solidFill>
          <a:ln w="9525">
            <a:solidFill>
              <a:schemeClr val="tx1"/>
            </a:solidFill>
            <a:round/>
            <a:headEnd/>
            <a:tailEnd/>
          </a:ln>
        </p:spPr>
        <p:txBody>
          <a:bodyPr wrap="none" anchor="ctr"/>
          <a:lstStyle/>
          <a:p>
            <a:endParaRPr lang="zh-TW" altLang="en-US" sz="2400">
              <a:latin typeface="Times New Roman" pitchFamily="18" charset="0"/>
              <a:cs typeface="Times New Roman" pitchFamily="18" charset="0"/>
            </a:endParaRPr>
          </a:p>
        </p:txBody>
      </p:sp>
      <p:sp>
        <p:nvSpPr>
          <p:cNvPr id="29" name="Oval 120"/>
          <p:cNvSpPr>
            <a:spLocks noChangeArrowheads="1"/>
          </p:cNvSpPr>
          <p:nvPr/>
        </p:nvSpPr>
        <p:spPr bwMode="auto">
          <a:xfrm>
            <a:off x="7356351" y="4296767"/>
            <a:ext cx="144463" cy="144463"/>
          </a:xfrm>
          <a:prstGeom prst="ellipse">
            <a:avLst/>
          </a:prstGeom>
          <a:solidFill>
            <a:schemeClr val="accent1"/>
          </a:solidFill>
          <a:ln w="9525">
            <a:solidFill>
              <a:schemeClr val="tx1"/>
            </a:solidFill>
            <a:round/>
            <a:headEnd/>
            <a:tailEnd/>
          </a:ln>
        </p:spPr>
        <p:txBody>
          <a:bodyPr wrap="none" anchor="ctr"/>
          <a:lstStyle/>
          <a:p>
            <a:endParaRPr lang="zh-TW" altLang="en-US" sz="2400">
              <a:latin typeface="Times New Roman" pitchFamily="18" charset="0"/>
              <a:cs typeface="Times New Roman" pitchFamily="18" charset="0"/>
            </a:endParaRPr>
          </a:p>
        </p:txBody>
      </p:sp>
      <p:sp>
        <p:nvSpPr>
          <p:cNvPr id="30" name="Line 122"/>
          <p:cNvSpPr>
            <a:spLocks noChangeShapeType="1"/>
          </p:cNvSpPr>
          <p:nvPr/>
        </p:nvSpPr>
        <p:spPr bwMode="auto">
          <a:xfrm>
            <a:off x="5484689" y="3722092"/>
            <a:ext cx="936625" cy="64770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31" name="Line 123"/>
          <p:cNvSpPr>
            <a:spLocks noChangeShapeType="1"/>
          </p:cNvSpPr>
          <p:nvPr/>
        </p:nvSpPr>
        <p:spPr bwMode="auto">
          <a:xfrm flipV="1">
            <a:off x="6421314" y="3506192"/>
            <a:ext cx="1079500" cy="86360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32" name="Line 124"/>
          <p:cNvSpPr>
            <a:spLocks noChangeShapeType="1"/>
          </p:cNvSpPr>
          <p:nvPr/>
        </p:nvSpPr>
        <p:spPr bwMode="auto">
          <a:xfrm>
            <a:off x="6421314" y="3649067"/>
            <a:ext cx="1008062" cy="720725"/>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33" name="Line 125"/>
          <p:cNvSpPr>
            <a:spLocks noChangeShapeType="1"/>
          </p:cNvSpPr>
          <p:nvPr/>
        </p:nvSpPr>
        <p:spPr bwMode="auto">
          <a:xfrm flipV="1">
            <a:off x="7429376" y="3506192"/>
            <a:ext cx="1079500" cy="86360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34" name="Line 126"/>
          <p:cNvSpPr>
            <a:spLocks noChangeShapeType="1"/>
          </p:cNvSpPr>
          <p:nvPr/>
        </p:nvSpPr>
        <p:spPr bwMode="auto">
          <a:xfrm flipV="1">
            <a:off x="5579939" y="4363442"/>
            <a:ext cx="2663825" cy="0"/>
          </a:xfrm>
          <a:prstGeom prst="line">
            <a:avLst/>
          </a:prstGeom>
          <a:noFill/>
          <a:ln w="9525">
            <a:solidFill>
              <a:schemeClr val="tx1"/>
            </a:solidFill>
            <a:prstDash val="dash"/>
            <a:round/>
            <a:headEnd/>
            <a:tailEnd/>
          </a:ln>
        </p:spPr>
        <p:txBody>
          <a:bodyPr/>
          <a:lstStyle/>
          <a:p>
            <a:endParaRPr lang="zh-TW" altLang="en-US" sz="2400">
              <a:latin typeface="Times New Roman" pitchFamily="18" charset="0"/>
              <a:cs typeface="Times New Roman" pitchFamily="18" charset="0"/>
            </a:endParaRPr>
          </a:p>
        </p:txBody>
      </p:sp>
      <p:sp>
        <p:nvSpPr>
          <p:cNvPr id="35" name="Line 127"/>
          <p:cNvSpPr>
            <a:spLocks noChangeShapeType="1"/>
          </p:cNvSpPr>
          <p:nvPr/>
        </p:nvSpPr>
        <p:spPr bwMode="auto">
          <a:xfrm flipV="1">
            <a:off x="6421314" y="3937992"/>
            <a:ext cx="358775" cy="431800"/>
          </a:xfrm>
          <a:prstGeom prst="line">
            <a:avLst/>
          </a:prstGeom>
          <a:noFill/>
          <a:ln w="9525">
            <a:solidFill>
              <a:schemeClr val="tx1"/>
            </a:solidFill>
            <a:prstDash val="dash"/>
            <a:round/>
            <a:headEnd/>
            <a:tailEnd/>
          </a:ln>
        </p:spPr>
        <p:txBody>
          <a:bodyPr/>
          <a:lstStyle/>
          <a:p>
            <a:endParaRPr lang="zh-TW" altLang="en-US" sz="2400">
              <a:latin typeface="Times New Roman" pitchFamily="18" charset="0"/>
              <a:cs typeface="Times New Roman" pitchFamily="18" charset="0"/>
            </a:endParaRPr>
          </a:p>
        </p:txBody>
      </p:sp>
      <p:sp>
        <p:nvSpPr>
          <p:cNvPr id="36" name="Line 128"/>
          <p:cNvSpPr>
            <a:spLocks noChangeShapeType="1"/>
          </p:cNvSpPr>
          <p:nvPr/>
        </p:nvSpPr>
        <p:spPr bwMode="auto">
          <a:xfrm flipH="1" flipV="1">
            <a:off x="6997576" y="3864967"/>
            <a:ext cx="431800" cy="504825"/>
          </a:xfrm>
          <a:prstGeom prst="line">
            <a:avLst/>
          </a:prstGeom>
          <a:noFill/>
          <a:ln w="9525">
            <a:solidFill>
              <a:schemeClr val="tx1"/>
            </a:solidFill>
            <a:prstDash val="dash"/>
            <a:round/>
            <a:headEnd/>
            <a:tailEnd/>
          </a:ln>
        </p:spPr>
        <p:txBody>
          <a:bodyPr/>
          <a:lstStyle/>
          <a:p>
            <a:endParaRPr lang="zh-TW" altLang="en-US" sz="2400">
              <a:latin typeface="Times New Roman" pitchFamily="18" charset="0"/>
              <a:cs typeface="Times New Roman" pitchFamily="18" charset="0"/>
            </a:endParaRPr>
          </a:p>
        </p:txBody>
      </p:sp>
      <p:sp>
        <p:nvSpPr>
          <p:cNvPr id="37" name="Text Box 130"/>
          <p:cNvSpPr txBox="1">
            <a:spLocks noChangeArrowheads="1"/>
          </p:cNvSpPr>
          <p:nvPr/>
        </p:nvSpPr>
        <p:spPr bwMode="auto">
          <a:xfrm>
            <a:off x="6156201" y="3217267"/>
            <a:ext cx="336550" cy="457200"/>
          </a:xfrm>
          <a:prstGeom prst="rect">
            <a:avLst/>
          </a:prstGeom>
          <a:noFill/>
          <a:ln w="9525">
            <a:noFill/>
            <a:miter lim="800000"/>
            <a:headEnd/>
            <a:tailEnd/>
          </a:ln>
        </p:spPr>
        <p:txBody>
          <a:bodyPr wrap="none">
            <a:spAutoFit/>
          </a:bodyPr>
          <a:lstStyle/>
          <a:p>
            <a:r>
              <a:rPr lang="en-US" altLang="zh-TW" sz="2400">
                <a:latin typeface="Times New Roman" pitchFamily="18" charset="0"/>
                <a:cs typeface="Times New Roman" pitchFamily="18" charset="0"/>
              </a:rPr>
              <a:t>2</a:t>
            </a:r>
          </a:p>
        </p:txBody>
      </p:sp>
      <p:sp>
        <p:nvSpPr>
          <p:cNvPr id="38" name="Text Box 131"/>
          <p:cNvSpPr txBox="1">
            <a:spLocks noChangeArrowheads="1"/>
          </p:cNvSpPr>
          <p:nvPr/>
        </p:nvSpPr>
        <p:spPr bwMode="auto">
          <a:xfrm>
            <a:off x="7453189" y="3210917"/>
            <a:ext cx="411162" cy="457200"/>
          </a:xfrm>
          <a:prstGeom prst="rect">
            <a:avLst/>
          </a:prstGeom>
          <a:noFill/>
          <a:ln w="9525">
            <a:noFill/>
            <a:miter lim="800000"/>
            <a:headEnd/>
            <a:tailEnd/>
          </a:ln>
        </p:spPr>
        <p:txBody>
          <a:bodyPr wrap="none">
            <a:spAutoFit/>
          </a:bodyPr>
          <a:lstStyle/>
          <a:p>
            <a:r>
              <a:rPr lang="en-US" altLang="zh-TW" sz="2400">
                <a:latin typeface="Times New Roman" pitchFamily="18" charset="0"/>
                <a:cs typeface="Times New Roman" pitchFamily="18" charset="0"/>
              </a:rPr>
              <a:t>1</a:t>
            </a:r>
            <a:r>
              <a:rPr lang="en-US" altLang="zh-TW" sz="2400">
                <a:latin typeface="Times New Roman" pitchFamily="18" charset="0"/>
                <a:cs typeface="Times New Roman" pitchFamily="18" charset="0"/>
                <a:sym typeface="Symbol" pitchFamily="18" charset="2"/>
              </a:rPr>
              <a:t></a:t>
            </a:r>
          </a:p>
        </p:txBody>
      </p:sp>
      <p:sp>
        <p:nvSpPr>
          <p:cNvPr id="39" name="Text Box 132"/>
          <p:cNvSpPr txBox="1">
            <a:spLocks noChangeArrowheads="1"/>
          </p:cNvSpPr>
          <p:nvPr/>
        </p:nvSpPr>
        <p:spPr bwMode="auto">
          <a:xfrm>
            <a:off x="8458076" y="3210917"/>
            <a:ext cx="411163" cy="457200"/>
          </a:xfrm>
          <a:prstGeom prst="rect">
            <a:avLst/>
          </a:prstGeom>
          <a:noFill/>
          <a:ln w="9525">
            <a:noFill/>
            <a:miter lim="800000"/>
            <a:headEnd/>
            <a:tailEnd/>
          </a:ln>
        </p:spPr>
        <p:txBody>
          <a:bodyPr wrap="none">
            <a:spAutoFit/>
          </a:bodyPr>
          <a:lstStyle/>
          <a:p>
            <a:r>
              <a:rPr lang="en-US" altLang="zh-TW" sz="2400">
                <a:latin typeface="Times New Roman" pitchFamily="18" charset="0"/>
                <a:cs typeface="Times New Roman" pitchFamily="18" charset="0"/>
              </a:rPr>
              <a:t>2</a:t>
            </a:r>
            <a:r>
              <a:rPr lang="en-US" altLang="zh-TW" sz="2400">
                <a:latin typeface="Times New Roman" pitchFamily="18" charset="0"/>
                <a:cs typeface="Times New Roman" pitchFamily="18" charset="0"/>
                <a:sym typeface="Symbol" pitchFamily="18" charset="2"/>
              </a:rPr>
              <a:t></a:t>
            </a:r>
          </a:p>
        </p:txBody>
      </p:sp>
      <p:sp>
        <p:nvSpPr>
          <p:cNvPr id="40" name="Text Box 133"/>
          <p:cNvSpPr txBox="1">
            <a:spLocks noChangeArrowheads="1"/>
          </p:cNvSpPr>
          <p:nvPr/>
        </p:nvSpPr>
        <p:spPr bwMode="auto">
          <a:xfrm>
            <a:off x="6227639" y="4553942"/>
            <a:ext cx="369887" cy="457200"/>
          </a:xfrm>
          <a:prstGeom prst="rect">
            <a:avLst/>
          </a:prstGeom>
          <a:noFill/>
          <a:ln w="9525">
            <a:noFill/>
            <a:miter lim="800000"/>
            <a:headEnd/>
            <a:tailEnd/>
          </a:ln>
        </p:spPr>
        <p:txBody>
          <a:bodyPr>
            <a:spAutoFit/>
          </a:bodyPr>
          <a:lstStyle/>
          <a:p>
            <a:r>
              <a:rPr lang="en-US" altLang="zh-TW" sz="2400" i="1">
                <a:latin typeface="Times New Roman" pitchFamily="18" charset="0"/>
                <a:cs typeface="Times New Roman" pitchFamily="18" charset="0"/>
              </a:rPr>
              <a:t>A</a:t>
            </a:r>
          </a:p>
        </p:txBody>
      </p:sp>
      <p:sp>
        <p:nvSpPr>
          <p:cNvPr id="41" name="Text Box 134"/>
          <p:cNvSpPr txBox="1">
            <a:spLocks noChangeArrowheads="1"/>
          </p:cNvSpPr>
          <p:nvPr/>
        </p:nvSpPr>
        <p:spPr bwMode="auto">
          <a:xfrm>
            <a:off x="7235701" y="4553942"/>
            <a:ext cx="369888" cy="457200"/>
          </a:xfrm>
          <a:prstGeom prst="rect">
            <a:avLst/>
          </a:prstGeom>
          <a:noFill/>
          <a:ln w="9525">
            <a:noFill/>
            <a:miter lim="800000"/>
            <a:headEnd/>
            <a:tailEnd/>
          </a:ln>
        </p:spPr>
        <p:txBody>
          <a:bodyPr>
            <a:spAutoFit/>
          </a:bodyPr>
          <a:lstStyle/>
          <a:p>
            <a:r>
              <a:rPr lang="en-US" altLang="zh-TW" sz="2400" i="1">
                <a:latin typeface="Times New Roman" pitchFamily="18" charset="0"/>
                <a:cs typeface="Times New Roman" pitchFamily="18" charset="0"/>
              </a:rPr>
              <a:t>B</a:t>
            </a:r>
          </a:p>
        </p:txBody>
      </p:sp>
      <p:sp>
        <p:nvSpPr>
          <p:cNvPr id="42" name="Line 135"/>
          <p:cNvSpPr>
            <a:spLocks noChangeShapeType="1"/>
          </p:cNvSpPr>
          <p:nvPr/>
        </p:nvSpPr>
        <p:spPr bwMode="auto">
          <a:xfrm>
            <a:off x="6443539" y="4579342"/>
            <a:ext cx="1008062" cy="0"/>
          </a:xfrm>
          <a:prstGeom prst="line">
            <a:avLst/>
          </a:prstGeom>
          <a:noFill/>
          <a:ln w="9525">
            <a:solidFill>
              <a:schemeClr val="tx1"/>
            </a:solidFill>
            <a:round/>
            <a:headEnd type="triangle" w="med" len="med"/>
            <a:tailEnd type="triangle" w="med" len="med"/>
          </a:ln>
        </p:spPr>
        <p:txBody>
          <a:bodyPr/>
          <a:lstStyle/>
          <a:p>
            <a:endParaRPr lang="zh-TW" altLang="en-US" sz="2400">
              <a:latin typeface="Times New Roman" pitchFamily="18" charset="0"/>
              <a:cs typeface="Times New Roman" pitchFamily="18" charset="0"/>
            </a:endParaRPr>
          </a:p>
        </p:txBody>
      </p:sp>
      <p:sp>
        <p:nvSpPr>
          <p:cNvPr id="43" name="Text Box 136"/>
          <p:cNvSpPr txBox="1">
            <a:spLocks noChangeArrowheads="1"/>
          </p:cNvSpPr>
          <p:nvPr/>
        </p:nvSpPr>
        <p:spPr bwMode="auto">
          <a:xfrm>
            <a:off x="6732464" y="4218980"/>
            <a:ext cx="336550" cy="457200"/>
          </a:xfrm>
          <a:prstGeom prst="rect">
            <a:avLst/>
          </a:prstGeom>
          <a:noFill/>
          <a:ln w="9525">
            <a:noFill/>
            <a:miter lim="800000"/>
            <a:headEnd/>
            <a:tailEnd/>
          </a:ln>
        </p:spPr>
        <p:txBody>
          <a:bodyPr wrap="none">
            <a:spAutoFit/>
          </a:bodyPr>
          <a:lstStyle/>
          <a:p>
            <a:r>
              <a:rPr lang="en-US" altLang="zh-TW" sz="2400" i="1">
                <a:latin typeface="Times New Roman" pitchFamily="18" charset="0"/>
                <a:cs typeface="Times New Roman" pitchFamily="18" charset="0"/>
              </a:rPr>
              <a:t>a</a:t>
            </a:r>
          </a:p>
        </p:txBody>
      </p:sp>
      <p:sp>
        <p:nvSpPr>
          <p:cNvPr id="44" name="Freeform 137"/>
          <p:cNvSpPr>
            <a:spLocks/>
          </p:cNvSpPr>
          <p:nvPr/>
        </p:nvSpPr>
        <p:spPr bwMode="auto">
          <a:xfrm>
            <a:off x="5795839" y="4003080"/>
            <a:ext cx="73025" cy="360362"/>
          </a:xfrm>
          <a:custGeom>
            <a:avLst/>
            <a:gdLst>
              <a:gd name="T0" fmla="*/ 73025 w 46"/>
              <a:gd name="T1" fmla="*/ 360362 h 227"/>
              <a:gd name="T2" fmla="*/ 0 w 46"/>
              <a:gd name="T3" fmla="*/ 144462 h 227"/>
              <a:gd name="T4" fmla="*/ 73025 w 46"/>
              <a:gd name="T5" fmla="*/ 0 h 227"/>
              <a:gd name="T6" fmla="*/ 0 60000 65536"/>
              <a:gd name="T7" fmla="*/ 0 60000 65536"/>
              <a:gd name="T8" fmla="*/ 0 60000 65536"/>
              <a:gd name="T9" fmla="*/ 0 w 46"/>
              <a:gd name="T10" fmla="*/ 0 h 227"/>
              <a:gd name="T11" fmla="*/ 46 w 46"/>
              <a:gd name="T12" fmla="*/ 227 h 227"/>
            </a:gdLst>
            <a:ahLst/>
            <a:cxnLst>
              <a:cxn ang="T6">
                <a:pos x="T0" y="T1"/>
              </a:cxn>
              <a:cxn ang="T7">
                <a:pos x="T2" y="T3"/>
              </a:cxn>
              <a:cxn ang="T8">
                <a:pos x="T4" y="T5"/>
              </a:cxn>
            </a:cxnLst>
            <a:rect l="T9" t="T10" r="T11" b="T12"/>
            <a:pathLst>
              <a:path w="46" h="227">
                <a:moveTo>
                  <a:pt x="46" y="227"/>
                </a:moveTo>
                <a:cubicBezTo>
                  <a:pt x="23" y="178"/>
                  <a:pt x="0" y="129"/>
                  <a:pt x="0" y="91"/>
                </a:cubicBezTo>
                <a:cubicBezTo>
                  <a:pt x="0" y="53"/>
                  <a:pt x="31" y="8"/>
                  <a:pt x="46" y="0"/>
                </a:cubicBezTo>
              </a:path>
            </a:pathLst>
          </a:custGeom>
          <a:noFill/>
          <a:ln w="9525">
            <a:solidFill>
              <a:schemeClr val="tx1"/>
            </a:solidFill>
            <a:round/>
            <a:headEnd type="triangle" w="med" len="med"/>
            <a:tailEnd type="triangle" w="med" len="med"/>
          </a:ln>
        </p:spPr>
        <p:txBody>
          <a:bodyPr/>
          <a:lstStyle/>
          <a:p>
            <a:endParaRPr lang="zh-TW" altLang="en-US" sz="2400">
              <a:latin typeface="Times New Roman" pitchFamily="18" charset="0"/>
              <a:cs typeface="Times New Roman" pitchFamily="18" charset="0"/>
            </a:endParaRPr>
          </a:p>
        </p:txBody>
      </p:sp>
      <p:sp>
        <p:nvSpPr>
          <p:cNvPr id="45" name="Text Box 139"/>
          <p:cNvSpPr txBox="1">
            <a:spLocks noChangeArrowheads="1"/>
          </p:cNvSpPr>
          <p:nvPr/>
        </p:nvSpPr>
        <p:spPr bwMode="auto">
          <a:xfrm>
            <a:off x="7956426" y="3906242"/>
            <a:ext cx="444500" cy="457200"/>
          </a:xfrm>
          <a:prstGeom prst="rect">
            <a:avLst/>
          </a:prstGeom>
          <a:noFill/>
          <a:ln w="9525">
            <a:noFill/>
            <a:miter lim="800000"/>
            <a:headEnd/>
            <a:tailEnd/>
          </a:ln>
        </p:spPr>
        <p:txBody>
          <a:bodyPr wrap="none">
            <a:spAutoFit/>
          </a:bodyPr>
          <a:lstStyle/>
          <a:p>
            <a:r>
              <a:rPr lang="en-US" altLang="zh-TW" sz="2400" i="1" dirty="0">
                <a:latin typeface="Times New Roman" pitchFamily="18" charset="0"/>
                <a:cs typeface="Times New Roman" pitchFamily="18" charset="0"/>
                <a:sym typeface="Symbol" pitchFamily="18" charset="2"/>
              </a:rPr>
              <a:t></a:t>
            </a:r>
            <a:r>
              <a:rPr lang="en-US" altLang="zh-TW" sz="2400" baseline="-25000" dirty="0">
                <a:latin typeface="Times New Roman" pitchFamily="18" charset="0"/>
                <a:cs typeface="Times New Roman" pitchFamily="18" charset="0"/>
                <a:sym typeface="Symbol" pitchFamily="18" charset="2"/>
              </a:rPr>
              <a:t>2</a:t>
            </a:r>
          </a:p>
        </p:txBody>
      </p:sp>
      <p:sp>
        <p:nvSpPr>
          <p:cNvPr id="46" name="Freeform 140"/>
          <p:cNvSpPr>
            <a:spLocks/>
          </p:cNvSpPr>
          <p:nvPr/>
        </p:nvSpPr>
        <p:spPr bwMode="auto">
          <a:xfrm>
            <a:off x="7884989" y="4074517"/>
            <a:ext cx="82550" cy="288925"/>
          </a:xfrm>
          <a:custGeom>
            <a:avLst/>
            <a:gdLst>
              <a:gd name="T0" fmla="*/ 0 w 52"/>
              <a:gd name="T1" fmla="*/ 0 h 182"/>
              <a:gd name="T2" fmla="*/ 71438 w 52"/>
              <a:gd name="T3" fmla="*/ 144463 h 182"/>
              <a:gd name="T4" fmla="*/ 71438 w 52"/>
              <a:gd name="T5" fmla="*/ 288925 h 182"/>
              <a:gd name="T6" fmla="*/ 0 60000 65536"/>
              <a:gd name="T7" fmla="*/ 0 60000 65536"/>
              <a:gd name="T8" fmla="*/ 0 60000 65536"/>
              <a:gd name="T9" fmla="*/ 0 w 52"/>
              <a:gd name="T10" fmla="*/ 0 h 182"/>
              <a:gd name="T11" fmla="*/ 52 w 52"/>
              <a:gd name="T12" fmla="*/ 182 h 182"/>
            </a:gdLst>
            <a:ahLst/>
            <a:cxnLst>
              <a:cxn ang="T6">
                <a:pos x="T0" y="T1"/>
              </a:cxn>
              <a:cxn ang="T7">
                <a:pos x="T2" y="T3"/>
              </a:cxn>
              <a:cxn ang="T8">
                <a:pos x="T4" y="T5"/>
              </a:cxn>
            </a:cxnLst>
            <a:rect l="T9" t="T10" r="T11" b="T12"/>
            <a:pathLst>
              <a:path w="52" h="182">
                <a:moveTo>
                  <a:pt x="0" y="0"/>
                </a:moveTo>
                <a:cubicBezTo>
                  <a:pt x="19" y="30"/>
                  <a:pt x="38" y="61"/>
                  <a:pt x="45" y="91"/>
                </a:cubicBezTo>
                <a:cubicBezTo>
                  <a:pt x="52" y="121"/>
                  <a:pt x="48" y="151"/>
                  <a:pt x="45" y="182"/>
                </a:cubicBezTo>
              </a:path>
            </a:pathLst>
          </a:custGeom>
          <a:noFill/>
          <a:ln w="9525">
            <a:solidFill>
              <a:schemeClr val="tx1"/>
            </a:solidFill>
            <a:round/>
            <a:headEnd type="triangle" w="med" len="med"/>
            <a:tailEnd type="triangle" w="med" len="med"/>
          </a:ln>
        </p:spPr>
        <p:txBody>
          <a:bodyPr/>
          <a:lstStyle/>
          <a:p>
            <a:endParaRPr lang="zh-TW" altLang="en-US" sz="2400">
              <a:latin typeface="Times New Roman" pitchFamily="18" charset="0"/>
              <a:cs typeface="Times New Roman" pitchFamily="18" charset="0"/>
            </a:endParaRPr>
          </a:p>
        </p:txBody>
      </p:sp>
      <p:sp>
        <p:nvSpPr>
          <p:cNvPr id="47" name="Text Box 143"/>
          <p:cNvSpPr txBox="1">
            <a:spLocks noChangeArrowheads="1"/>
          </p:cNvSpPr>
          <p:nvPr/>
        </p:nvSpPr>
        <p:spPr bwMode="auto">
          <a:xfrm>
            <a:off x="6300664" y="3666530"/>
            <a:ext cx="369887" cy="457200"/>
          </a:xfrm>
          <a:prstGeom prst="rect">
            <a:avLst/>
          </a:prstGeom>
          <a:noFill/>
          <a:ln w="9525">
            <a:noFill/>
            <a:miter lim="800000"/>
            <a:headEnd/>
            <a:tailEnd/>
          </a:ln>
        </p:spPr>
        <p:txBody>
          <a:bodyPr>
            <a:spAutoFit/>
          </a:bodyPr>
          <a:lstStyle/>
          <a:p>
            <a:r>
              <a:rPr lang="en-US" altLang="zh-TW" sz="2400" i="1">
                <a:latin typeface="Times New Roman" pitchFamily="18" charset="0"/>
                <a:cs typeface="Times New Roman" pitchFamily="18" charset="0"/>
              </a:rPr>
              <a:t>C</a:t>
            </a:r>
          </a:p>
        </p:txBody>
      </p:sp>
      <p:sp>
        <p:nvSpPr>
          <p:cNvPr id="48" name="Text Box 144"/>
          <p:cNvSpPr txBox="1">
            <a:spLocks noChangeArrowheads="1"/>
          </p:cNvSpPr>
          <p:nvPr/>
        </p:nvSpPr>
        <p:spPr bwMode="auto">
          <a:xfrm>
            <a:off x="7081714" y="3642717"/>
            <a:ext cx="369887" cy="457200"/>
          </a:xfrm>
          <a:prstGeom prst="rect">
            <a:avLst/>
          </a:prstGeom>
          <a:noFill/>
          <a:ln w="9525">
            <a:noFill/>
            <a:miter lim="800000"/>
            <a:headEnd/>
            <a:tailEnd/>
          </a:ln>
        </p:spPr>
        <p:txBody>
          <a:bodyPr>
            <a:spAutoFit/>
          </a:bodyPr>
          <a:lstStyle/>
          <a:p>
            <a:r>
              <a:rPr lang="en-US" altLang="zh-TW" sz="2400" i="1">
                <a:latin typeface="Times New Roman" pitchFamily="18" charset="0"/>
                <a:cs typeface="Times New Roman" pitchFamily="18" charset="0"/>
              </a:rPr>
              <a:t>D</a:t>
            </a:r>
          </a:p>
        </p:txBody>
      </p:sp>
      <p:sp>
        <p:nvSpPr>
          <p:cNvPr id="49" name="Line 145"/>
          <p:cNvSpPr>
            <a:spLocks noChangeShapeType="1"/>
          </p:cNvSpPr>
          <p:nvPr/>
        </p:nvSpPr>
        <p:spPr bwMode="auto">
          <a:xfrm>
            <a:off x="5364039" y="5227042"/>
            <a:ext cx="936625" cy="64770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50" name="Line 146"/>
          <p:cNvSpPr>
            <a:spLocks noChangeShapeType="1"/>
          </p:cNvSpPr>
          <p:nvPr/>
        </p:nvSpPr>
        <p:spPr bwMode="auto">
          <a:xfrm flipV="1">
            <a:off x="6300664" y="5011142"/>
            <a:ext cx="1079500" cy="86360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51" name="Line 147"/>
          <p:cNvSpPr>
            <a:spLocks noChangeShapeType="1"/>
          </p:cNvSpPr>
          <p:nvPr/>
        </p:nvSpPr>
        <p:spPr bwMode="auto">
          <a:xfrm>
            <a:off x="5435476" y="5154017"/>
            <a:ext cx="1008063" cy="720725"/>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52" name="Line 148"/>
          <p:cNvSpPr>
            <a:spLocks noChangeShapeType="1"/>
          </p:cNvSpPr>
          <p:nvPr/>
        </p:nvSpPr>
        <p:spPr bwMode="auto">
          <a:xfrm flipV="1">
            <a:off x="6443539" y="5011142"/>
            <a:ext cx="1079500" cy="86360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53" name="Line 149"/>
          <p:cNvSpPr>
            <a:spLocks noChangeShapeType="1"/>
          </p:cNvSpPr>
          <p:nvPr/>
        </p:nvSpPr>
        <p:spPr bwMode="auto">
          <a:xfrm>
            <a:off x="5581526" y="5154017"/>
            <a:ext cx="1008063" cy="720725"/>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54" name="Line 150"/>
          <p:cNvSpPr>
            <a:spLocks noChangeShapeType="1"/>
          </p:cNvSpPr>
          <p:nvPr/>
        </p:nvSpPr>
        <p:spPr bwMode="auto">
          <a:xfrm flipV="1">
            <a:off x="6589589" y="5011142"/>
            <a:ext cx="1079500" cy="86360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55" name="Line 151"/>
          <p:cNvSpPr>
            <a:spLocks noChangeShapeType="1"/>
          </p:cNvSpPr>
          <p:nvPr/>
        </p:nvSpPr>
        <p:spPr bwMode="auto">
          <a:xfrm>
            <a:off x="5724401" y="5154017"/>
            <a:ext cx="1008063" cy="720725"/>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56" name="Line 152"/>
          <p:cNvSpPr>
            <a:spLocks noChangeShapeType="1"/>
          </p:cNvSpPr>
          <p:nvPr/>
        </p:nvSpPr>
        <p:spPr bwMode="auto">
          <a:xfrm flipV="1">
            <a:off x="6732464" y="5011142"/>
            <a:ext cx="1079500" cy="86360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57" name="Line 153"/>
          <p:cNvSpPr>
            <a:spLocks noChangeShapeType="1"/>
          </p:cNvSpPr>
          <p:nvPr/>
        </p:nvSpPr>
        <p:spPr bwMode="auto">
          <a:xfrm>
            <a:off x="5868864" y="5154017"/>
            <a:ext cx="1008062" cy="720725"/>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58" name="Line 154"/>
          <p:cNvSpPr>
            <a:spLocks noChangeShapeType="1"/>
          </p:cNvSpPr>
          <p:nvPr/>
        </p:nvSpPr>
        <p:spPr bwMode="auto">
          <a:xfrm flipV="1">
            <a:off x="6876926" y="5011142"/>
            <a:ext cx="1079500" cy="86360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59" name="Line 155"/>
          <p:cNvSpPr>
            <a:spLocks noChangeShapeType="1"/>
          </p:cNvSpPr>
          <p:nvPr/>
        </p:nvSpPr>
        <p:spPr bwMode="auto">
          <a:xfrm>
            <a:off x="6013326" y="5154017"/>
            <a:ext cx="1008063" cy="720725"/>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60" name="Line 156"/>
          <p:cNvSpPr>
            <a:spLocks noChangeShapeType="1"/>
          </p:cNvSpPr>
          <p:nvPr/>
        </p:nvSpPr>
        <p:spPr bwMode="auto">
          <a:xfrm flipV="1">
            <a:off x="7021389" y="5011142"/>
            <a:ext cx="1079500" cy="86360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61" name="Line 159"/>
          <p:cNvSpPr>
            <a:spLocks noChangeShapeType="1"/>
          </p:cNvSpPr>
          <p:nvPr/>
        </p:nvSpPr>
        <p:spPr bwMode="auto">
          <a:xfrm>
            <a:off x="6154614" y="5154017"/>
            <a:ext cx="1008062" cy="720725"/>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62" name="Line 160"/>
          <p:cNvSpPr>
            <a:spLocks noChangeShapeType="1"/>
          </p:cNvSpPr>
          <p:nvPr/>
        </p:nvSpPr>
        <p:spPr bwMode="auto">
          <a:xfrm flipV="1">
            <a:off x="7162676" y="5011142"/>
            <a:ext cx="1079500" cy="86360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63" name="Line 161"/>
          <p:cNvSpPr>
            <a:spLocks noChangeShapeType="1"/>
          </p:cNvSpPr>
          <p:nvPr/>
        </p:nvSpPr>
        <p:spPr bwMode="auto">
          <a:xfrm>
            <a:off x="6300664" y="5154017"/>
            <a:ext cx="1008062" cy="720725"/>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64" name="Line 162"/>
          <p:cNvSpPr>
            <a:spLocks noChangeShapeType="1"/>
          </p:cNvSpPr>
          <p:nvPr/>
        </p:nvSpPr>
        <p:spPr bwMode="auto">
          <a:xfrm flipV="1">
            <a:off x="7308726" y="5011142"/>
            <a:ext cx="1079500" cy="86360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65" name="Line 163"/>
          <p:cNvSpPr>
            <a:spLocks noChangeShapeType="1"/>
          </p:cNvSpPr>
          <p:nvPr/>
        </p:nvSpPr>
        <p:spPr bwMode="auto">
          <a:xfrm>
            <a:off x="6443539" y="5154017"/>
            <a:ext cx="1008062" cy="720725"/>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66" name="Line 164"/>
          <p:cNvSpPr>
            <a:spLocks noChangeShapeType="1"/>
          </p:cNvSpPr>
          <p:nvPr/>
        </p:nvSpPr>
        <p:spPr bwMode="auto">
          <a:xfrm flipV="1">
            <a:off x="7451601" y="5011142"/>
            <a:ext cx="1079500" cy="86360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67" name="Line 165"/>
          <p:cNvSpPr>
            <a:spLocks noChangeShapeType="1"/>
          </p:cNvSpPr>
          <p:nvPr/>
        </p:nvSpPr>
        <p:spPr bwMode="auto">
          <a:xfrm>
            <a:off x="6588001" y="5154017"/>
            <a:ext cx="1008063" cy="720725"/>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68" name="Line 166"/>
          <p:cNvSpPr>
            <a:spLocks noChangeShapeType="1"/>
          </p:cNvSpPr>
          <p:nvPr/>
        </p:nvSpPr>
        <p:spPr bwMode="auto">
          <a:xfrm flipV="1">
            <a:off x="7596064" y="5011142"/>
            <a:ext cx="1079500" cy="86360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69" name="Line 167"/>
          <p:cNvSpPr>
            <a:spLocks noChangeShapeType="1"/>
          </p:cNvSpPr>
          <p:nvPr/>
        </p:nvSpPr>
        <p:spPr bwMode="auto">
          <a:xfrm>
            <a:off x="6732464" y="5154017"/>
            <a:ext cx="1008062" cy="720725"/>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70" name="Line 168"/>
          <p:cNvSpPr>
            <a:spLocks noChangeShapeType="1"/>
          </p:cNvSpPr>
          <p:nvPr/>
        </p:nvSpPr>
        <p:spPr bwMode="auto">
          <a:xfrm flipV="1">
            <a:off x="7740526" y="5011142"/>
            <a:ext cx="1079500" cy="86360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71" name="Line 169"/>
          <p:cNvSpPr>
            <a:spLocks noChangeShapeType="1"/>
          </p:cNvSpPr>
          <p:nvPr/>
        </p:nvSpPr>
        <p:spPr bwMode="auto">
          <a:xfrm>
            <a:off x="6300664" y="6019205"/>
            <a:ext cx="1439862" cy="0"/>
          </a:xfrm>
          <a:prstGeom prst="line">
            <a:avLst/>
          </a:prstGeom>
          <a:noFill/>
          <a:ln w="9525">
            <a:solidFill>
              <a:schemeClr val="tx1"/>
            </a:solidFill>
            <a:round/>
            <a:headEnd type="triangle" w="med" len="med"/>
            <a:tailEnd type="triangle" w="med" len="med"/>
          </a:ln>
        </p:spPr>
        <p:txBody>
          <a:bodyPr/>
          <a:lstStyle/>
          <a:p>
            <a:endParaRPr lang="zh-TW" altLang="en-US" sz="2400">
              <a:latin typeface="Times New Roman" pitchFamily="18" charset="0"/>
              <a:cs typeface="Times New Roman" pitchFamily="18" charset="0"/>
            </a:endParaRPr>
          </a:p>
        </p:txBody>
      </p:sp>
      <p:sp>
        <p:nvSpPr>
          <p:cNvPr id="72" name="Text Box 170"/>
          <p:cNvSpPr txBox="1">
            <a:spLocks noChangeArrowheads="1"/>
          </p:cNvSpPr>
          <p:nvPr/>
        </p:nvSpPr>
        <p:spPr bwMode="auto">
          <a:xfrm>
            <a:off x="7884989" y="5750917"/>
            <a:ext cx="539750" cy="457200"/>
          </a:xfrm>
          <a:prstGeom prst="rect">
            <a:avLst/>
          </a:prstGeom>
          <a:noFill/>
          <a:ln w="9525">
            <a:noFill/>
            <a:miter lim="800000"/>
            <a:headEnd/>
            <a:tailEnd/>
          </a:ln>
        </p:spPr>
        <p:txBody>
          <a:bodyPr wrap="none">
            <a:spAutoFit/>
          </a:bodyPr>
          <a:lstStyle/>
          <a:p>
            <a:r>
              <a:rPr lang="en-US" altLang="zh-TW" sz="2400" i="1">
                <a:latin typeface="Times New Roman" pitchFamily="18" charset="0"/>
                <a:cs typeface="Times New Roman" pitchFamily="18" charset="0"/>
              </a:rPr>
              <a:t>Na</a:t>
            </a:r>
          </a:p>
        </p:txBody>
      </p:sp>
      <p:sp>
        <p:nvSpPr>
          <p:cNvPr id="73" name="Text Box 172"/>
          <p:cNvSpPr txBox="1">
            <a:spLocks noChangeArrowheads="1"/>
          </p:cNvSpPr>
          <p:nvPr/>
        </p:nvSpPr>
        <p:spPr bwMode="auto">
          <a:xfrm>
            <a:off x="6972176" y="4763492"/>
            <a:ext cx="411163" cy="457200"/>
          </a:xfrm>
          <a:prstGeom prst="rect">
            <a:avLst/>
          </a:prstGeom>
          <a:noFill/>
          <a:ln w="9525">
            <a:noFill/>
            <a:miter lim="800000"/>
            <a:headEnd/>
            <a:tailEnd/>
          </a:ln>
        </p:spPr>
        <p:txBody>
          <a:bodyPr wrap="none">
            <a:spAutoFit/>
          </a:bodyPr>
          <a:lstStyle/>
          <a:p>
            <a:r>
              <a:rPr lang="en-US" altLang="zh-TW" sz="2400">
                <a:latin typeface="Times New Roman" pitchFamily="18" charset="0"/>
                <a:cs typeface="Times New Roman" pitchFamily="18" charset="0"/>
              </a:rPr>
              <a:t>1</a:t>
            </a:r>
            <a:r>
              <a:rPr lang="en-US" altLang="zh-TW" sz="2400">
                <a:latin typeface="Times New Roman" pitchFamily="18" charset="0"/>
                <a:cs typeface="Times New Roman" pitchFamily="18" charset="0"/>
                <a:sym typeface="Symbol" pitchFamily="18" charset="2"/>
              </a:rPr>
              <a:t></a:t>
            </a:r>
          </a:p>
        </p:txBody>
      </p:sp>
      <p:sp>
        <p:nvSpPr>
          <p:cNvPr id="74" name="Text Box 173"/>
          <p:cNvSpPr txBox="1">
            <a:spLocks noChangeArrowheads="1"/>
          </p:cNvSpPr>
          <p:nvPr/>
        </p:nvSpPr>
        <p:spPr bwMode="auto">
          <a:xfrm>
            <a:off x="8502526" y="5130205"/>
            <a:ext cx="461963" cy="457200"/>
          </a:xfrm>
          <a:prstGeom prst="rect">
            <a:avLst/>
          </a:prstGeom>
          <a:noFill/>
          <a:ln w="9525">
            <a:noFill/>
            <a:miter lim="800000"/>
            <a:headEnd/>
            <a:tailEnd/>
          </a:ln>
        </p:spPr>
        <p:txBody>
          <a:bodyPr wrap="none">
            <a:spAutoFit/>
          </a:bodyPr>
          <a:lstStyle/>
          <a:p>
            <a:r>
              <a:rPr lang="en-US" altLang="zh-TW" sz="2400" i="1">
                <a:latin typeface="Times New Roman" pitchFamily="18" charset="0"/>
                <a:cs typeface="Times New Roman" pitchFamily="18" charset="0"/>
              </a:rPr>
              <a:t>N</a:t>
            </a:r>
            <a:r>
              <a:rPr lang="en-US" altLang="zh-TW" sz="2400">
                <a:latin typeface="Times New Roman" pitchFamily="18" charset="0"/>
                <a:cs typeface="Times New Roman" pitchFamily="18" charset="0"/>
                <a:sym typeface="Symbol" pitchFamily="18" charset="2"/>
              </a:rPr>
              <a:t></a:t>
            </a:r>
          </a:p>
        </p:txBody>
      </p:sp>
      <p:sp>
        <p:nvSpPr>
          <p:cNvPr id="75" name="Rectangle 100"/>
          <p:cNvSpPr>
            <a:spLocks noChangeArrowheads="1"/>
          </p:cNvSpPr>
          <p:nvPr/>
        </p:nvSpPr>
        <p:spPr bwMode="auto">
          <a:xfrm rot="19800000">
            <a:off x="1503363" y="2348384"/>
            <a:ext cx="1276350" cy="195263"/>
          </a:xfrm>
          <a:prstGeom prst="rect">
            <a:avLst/>
          </a:prstGeom>
          <a:solidFill>
            <a:schemeClr val="accent1"/>
          </a:solidFill>
          <a:ln w="9525">
            <a:noFill/>
            <a:miter lim="800000"/>
            <a:headEnd/>
            <a:tailEnd/>
          </a:ln>
        </p:spPr>
        <p:txBody>
          <a:bodyPr wrap="none" anchor="ctr"/>
          <a:lstStyle/>
          <a:p>
            <a:endParaRPr lang="zh-TW" altLang="en-US" sz="2400">
              <a:latin typeface="Times New Roman" pitchFamily="18" charset="0"/>
              <a:cs typeface="Times New Roman" pitchFamily="18" charset="0"/>
            </a:endParaRPr>
          </a:p>
        </p:txBody>
      </p:sp>
      <p:sp>
        <p:nvSpPr>
          <p:cNvPr id="76" name="Line 101"/>
          <p:cNvSpPr>
            <a:spLocks noChangeShapeType="1"/>
          </p:cNvSpPr>
          <p:nvPr/>
        </p:nvSpPr>
        <p:spPr bwMode="auto">
          <a:xfrm>
            <a:off x="1339850" y="2396009"/>
            <a:ext cx="1655763" cy="0"/>
          </a:xfrm>
          <a:prstGeom prst="line">
            <a:avLst/>
          </a:prstGeom>
          <a:noFill/>
          <a:ln w="9525">
            <a:solidFill>
              <a:schemeClr val="tx1"/>
            </a:solidFill>
            <a:prstDash val="dash"/>
            <a:round/>
            <a:headEnd/>
            <a:tailEnd/>
          </a:ln>
        </p:spPr>
        <p:txBody>
          <a:bodyPr/>
          <a:lstStyle/>
          <a:p>
            <a:endParaRPr lang="zh-TW" altLang="en-US" sz="2400">
              <a:latin typeface="Times New Roman" pitchFamily="18" charset="0"/>
              <a:cs typeface="Times New Roman" pitchFamily="18" charset="0"/>
            </a:endParaRPr>
          </a:p>
        </p:txBody>
      </p:sp>
      <p:sp>
        <p:nvSpPr>
          <p:cNvPr id="77" name="Line 102"/>
          <p:cNvSpPr>
            <a:spLocks noChangeShapeType="1"/>
          </p:cNvSpPr>
          <p:nvPr/>
        </p:nvSpPr>
        <p:spPr bwMode="auto">
          <a:xfrm>
            <a:off x="1122363" y="2396009"/>
            <a:ext cx="865187" cy="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78" name="Line 103"/>
          <p:cNvSpPr>
            <a:spLocks noChangeShapeType="1"/>
          </p:cNvSpPr>
          <p:nvPr/>
        </p:nvSpPr>
        <p:spPr bwMode="auto">
          <a:xfrm rot="18000000">
            <a:off x="1807369" y="2072953"/>
            <a:ext cx="792162" cy="0"/>
          </a:xfrm>
          <a:prstGeom prst="line">
            <a:avLst/>
          </a:prstGeom>
          <a:noFill/>
          <a:ln w="9525">
            <a:solidFill>
              <a:schemeClr val="tx1"/>
            </a:solidFill>
            <a:round/>
            <a:headEnd/>
            <a:tailEnd type="triangle" w="med" len="med"/>
          </a:ln>
        </p:spPr>
        <p:txBody>
          <a:bodyPr/>
          <a:lstStyle/>
          <a:p>
            <a:endParaRPr lang="zh-TW" altLang="en-US" sz="2400">
              <a:latin typeface="Times New Roman" pitchFamily="18" charset="0"/>
              <a:cs typeface="Times New Roman" pitchFamily="18" charset="0"/>
            </a:endParaRPr>
          </a:p>
        </p:txBody>
      </p:sp>
      <p:sp>
        <p:nvSpPr>
          <p:cNvPr id="79" name="Text Box 106"/>
          <p:cNvSpPr txBox="1">
            <a:spLocks noChangeArrowheads="1"/>
          </p:cNvSpPr>
          <p:nvPr/>
        </p:nvSpPr>
        <p:spPr bwMode="auto">
          <a:xfrm>
            <a:off x="1428750" y="1916584"/>
            <a:ext cx="477838" cy="457200"/>
          </a:xfrm>
          <a:prstGeom prst="rect">
            <a:avLst/>
          </a:prstGeom>
          <a:noFill/>
          <a:ln w="9525">
            <a:noFill/>
            <a:miter lim="800000"/>
            <a:headEnd/>
            <a:tailEnd/>
          </a:ln>
        </p:spPr>
        <p:txBody>
          <a:bodyPr wrap="none">
            <a:spAutoFit/>
          </a:bodyPr>
          <a:lstStyle/>
          <a:p>
            <a:r>
              <a:rPr lang="en-US" altLang="zh-TW" sz="2400" i="1">
                <a:latin typeface="Times New Roman" pitchFamily="18" charset="0"/>
                <a:cs typeface="Times New Roman" pitchFamily="18" charset="0"/>
                <a:sym typeface="Symbol" pitchFamily="18" charset="2"/>
              </a:rPr>
              <a:t></a:t>
            </a:r>
            <a:r>
              <a:rPr lang="en-US" altLang="zh-TW" sz="2400" baseline="-25000">
                <a:latin typeface="Times New Roman" pitchFamily="18" charset="0"/>
                <a:cs typeface="Times New Roman" pitchFamily="18" charset="0"/>
                <a:sym typeface="Symbol" pitchFamily="18" charset="2"/>
              </a:rPr>
              <a:t>B</a:t>
            </a:r>
          </a:p>
        </p:txBody>
      </p:sp>
      <p:sp>
        <p:nvSpPr>
          <p:cNvPr id="80" name="Freeform 107"/>
          <p:cNvSpPr>
            <a:spLocks/>
          </p:cNvSpPr>
          <p:nvPr/>
        </p:nvSpPr>
        <p:spPr bwMode="auto">
          <a:xfrm>
            <a:off x="2274888" y="1964209"/>
            <a:ext cx="252412" cy="431800"/>
          </a:xfrm>
          <a:custGeom>
            <a:avLst/>
            <a:gdLst>
              <a:gd name="T0" fmla="*/ 215900 w 159"/>
              <a:gd name="T1" fmla="*/ 431800 h 272"/>
              <a:gd name="T2" fmla="*/ 215900 w 159"/>
              <a:gd name="T3" fmla="*/ 144462 h 272"/>
              <a:gd name="T4" fmla="*/ 0 w 159"/>
              <a:gd name="T5" fmla="*/ 0 h 272"/>
              <a:gd name="T6" fmla="*/ 0 60000 65536"/>
              <a:gd name="T7" fmla="*/ 0 60000 65536"/>
              <a:gd name="T8" fmla="*/ 0 60000 65536"/>
              <a:gd name="T9" fmla="*/ 0 w 159"/>
              <a:gd name="T10" fmla="*/ 0 h 272"/>
              <a:gd name="T11" fmla="*/ 159 w 159"/>
              <a:gd name="T12" fmla="*/ 272 h 272"/>
            </a:gdLst>
            <a:ahLst/>
            <a:cxnLst>
              <a:cxn ang="T6">
                <a:pos x="T0" y="T1"/>
              </a:cxn>
              <a:cxn ang="T7">
                <a:pos x="T2" y="T3"/>
              </a:cxn>
              <a:cxn ang="T8">
                <a:pos x="T4" y="T5"/>
              </a:cxn>
            </a:cxnLst>
            <a:rect l="T9" t="T10" r="T11" b="T12"/>
            <a:pathLst>
              <a:path w="159" h="272">
                <a:moveTo>
                  <a:pt x="136" y="272"/>
                </a:moveTo>
                <a:cubicBezTo>
                  <a:pt x="147" y="204"/>
                  <a:pt x="159" y="136"/>
                  <a:pt x="136" y="91"/>
                </a:cubicBezTo>
                <a:cubicBezTo>
                  <a:pt x="113" y="46"/>
                  <a:pt x="56" y="23"/>
                  <a:pt x="0" y="0"/>
                </a:cubicBezTo>
              </a:path>
            </a:pathLst>
          </a:custGeom>
          <a:noFill/>
          <a:ln w="9525">
            <a:solidFill>
              <a:schemeClr val="tx1"/>
            </a:solidFill>
            <a:round/>
            <a:headEnd type="triangle" w="med" len="med"/>
            <a:tailEnd type="triangle" w="med" len="med"/>
          </a:ln>
        </p:spPr>
        <p:txBody>
          <a:bodyPr/>
          <a:lstStyle/>
          <a:p>
            <a:endParaRPr lang="zh-TW" altLang="en-US" sz="2400">
              <a:latin typeface="Times New Roman" pitchFamily="18" charset="0"/>
              <a:cs typeface="Times New Roman" pitchFamily="18" charset="0"/>
            </a:endParaRPr>
          </a:p>
        </p:txBody>
      </p:sp>
      <p:sp>
        <p:nvSpPr>
          <p:cNvPr id="81" name="Text Box 108"/>
          <p:cNvSpPr txBox="1">
            <a:spLocks noChangeArrowheads="1"/>
          </p:cNvSpPr>
          <p:nvPr/>
        </p:nvSpPr>
        <p:spPr bwMode="auto">
          <a:xfrm>
            <a:off x="2563813" y="1795934"/>
            <a:ext cx="495300" cy="457200"/>
          </a:xfrm>
          <a:prstGeom prst="rect">
            <a:avLst/>
          </a:prstGeom>
          <a:noFill/>
          <a:ln w="9525">
            <a:noFill/>
            <a:miter lim="800000"/>
            <a:headEnd/>
            <a:tailEnd/>
          </a:ln>
        </p:spPr>
        <p:txBody>
          <a:bodyPr wrap="none">
            <a:spAutoFit/>
          </a:bodyPr>
          <a:lstStyle/>
          <a:p>
            <a:r>
              <a:rPr lang="en-US" altLang="zh-TW" sz="2400">
                <a:latin typeface="Times New Roman" pitchFamily="18" charset="0"/>
                <a:cs typeface="Times New Roman" pitchFamily="18" charset="0"/>
                <a:sym typeface="Symbol" pitchFamily="18" charset="2"/>
              </a:rPr>
              <a:t>2</a:t>
            </a:r>
            <a:r>
              <a:rPr lang="en-US" altLang="zh-TW" sz="2400" i="1">
                <a:latin typeface="Times New Roman" pitchFamily="18" charset="0"/>
                <a:cs typeface="Times New Roman" pitchFamily="18" charset="0"/>
                <a:sym typeface="Symbol" pitchFamily="18" charset="2"/>
              </a:rPr>
              <a:t></a:t>
            </a:r>
          </a:p>
        </p:txBody>
      </p:sp>
      <p:sp>
        <p:nvSpPr>
          <p:cNvPr id="82" name="Freeform 109"/>
          <p:cNvSpPr>
            <a:spLocks/>
          </p:cNvSpPr>
          <p:nvPr/>
        </p:nvSpPr>
        <p:spPr bwMode="auto">
          <a:xfrm>
            <a:off x="1616075" y="2421409"/>
            <a:ext cx="11113" cy="215900"/>
          </a:xfrm>
          <a:custGeom>
            <a:avLst/>
            <a:gdLst>
              <a:gd name="T0" fmla="*/ 11113 w 7"/>
              <a:gd name="T1" fmla="*/ 215900 h 136"/>
              <a:gd name="T2" fmla="*/ 11113 w 7"/>
              <a:gd name="T3" fmla="*/ 0 h 136"/>
              <a:gd name="T4" fmla="*/ 0 60000 65536"/>
              <a:gd name="T5" fmla="*/ 0 60000 65536"/>
              <a:gd name="T6" fmla="*/ 0 w 7"/>
              <a:gd name="T7" fmla="*/ 0 h 136"/>
              <a:gd name="T8" fmla="*/ 7 w 7"/>
              <a:gd name="T9" fmla="*/ 136 h 136"/>
            </a:gdLst>
            <a:ahLst/>
            <a:cxnLst>
              <a:cxn ang="T4">
                <a:pos x="T0" y="T1"/>
              </a:cxn>
              <a:cxn ang="T5">
                <a:pos x="T2" y="T3"/>
              </a:cxn>
            </a:cxnLst>
            <a:rect l="T6" t="T7" r="T8" b="T9"/>
            <a:pathLst>
              <a:path w="7" h="136">
                <a:moveTo>
                  <a:pt x="7" y="136"/>
                </a:moveTo>
                <a:cubicBezTo>
                  <a:pt x="3" y="83"/>
                  <a:pt x="0" y="30"/>
                  <a:pt x="7" y="0"/>
                </a:cubicBezTo>
              </a:path>
            </a:pathLst>
          </a:custGeom>
          <a:noFill/>
          <a:ln w="9525">
            <a:solidFill>
              <a:schemeClr val="tx1"/>
            </a:solidFill>
            <a:round/>
            <a:headEnd type="triangle" w="med" len="med"/>
            <a:tailEnd type="triangle" w="med" len="med"/>
          </a:ln>
        </p:spPr>
        <p:txBody>
          <a:bodyPr/>
          <a:lstStyle/>
          <a:p>
            <a:endParaRPr lang="zh-TW" altLang="en-US" sz="2400">
              <a:latin typeface="Times New Roman" pitchFamily="18" charset="0"/>
              <a:cs typeface="Times New Roman" pitchFamily="18" charset="0"/>
            </a:endParaRPr>
          </a:p>
        </p:txBody>
      </p:sp>
      <p:sp>
        <p:nvSpPr>
          <p:cNvPr id="83" name="Rectangle 110"/>
          <p:cNvSpPr>
            <a:spLocks noChangeArrowheads="1"/>
          </p:cNvSpPr>
          <p:nvPr/>
        </p:nvSpPr>
        <p:spPr bwMode="auto">
          <a:xfrm rot="19500000">
            <a:off x="1482725" y="2348384"/>
            <a:ext cx="1276350" cy="195263"/>
          </a:xfrm>
          <a:prstGeom prst="rect">
            <a:avLst/>
          </a:prstGeom>
          <a:noFill/>
          <a:ln w="9525">
            <a:solidFill>
              <a:schemeClr val="tx2"/>
            </a:solidFill>
            <a:prstDash val="dash"/>
            <a:miter lim="800000"/>
            <a:headEnd/>
            <a:tailEnd/>
          </a:ln>
        </p:spPr>
        <p:txBody>
          <a:bodyPr wrap="none" anchor="ctr"/>
          <a:lstStyle/>
          <a:p>
            <a:endParaRPr lang="zh-TW" altLang="en-US" sz="2400">
              <a:latin typeface="Times New Roman" pitchFamily="18" charset="0"/>
              <a:cs typeface="Times New Roman" pitchFamily="18" charset="0"/>
            </a:endParaRPr>
          </a:p>
        </p:txBody>
      </p:sp>
      <p:sp>
        <p:nvSpPr>
          <p:cNvPr id="84" name="Freeform 113"/>
          <p:cNvSpPr>
            <a:spLocks/>
          </p:cNvSpPr>
          <p:nvPr/>
        </p:nvSpPr>
        <p:spPr bwMode="auto">
          <a:xfrm>
            <a:off x="1398588" y="2421409"/>
            <a:ext cx="157162" cy="287338"/>
          </a:xfrm>
          <a:custGeom>
            <a:avLst/>
            <a:gdLst>
              <a:gd name="T0" fmla="*/ 157162 w 99"/>
              <a:gd name="T1" fmla="*/ 287338 h 227"/>
              <a:gd name="T2" fmla="*/ 12700 w 99"/>
              <a:gd name="T3" fmla="*/ 115188 h 227"/>
              <a:gd name="T4" fmla="*/ 84137 w 99"/>
              <a:gd name="T5" fmla="*/ 0 h 227"/>
              <a:gd name="T6" fmla="*/ 0 60000 65536"/>
              <a:gd name="T7" fmla="*/ 0 60000 65536"/>
              <a:gd name="T8" fmla="*/ 0 60000 65536"/>
              <a:gd name="T9" fmla="*/ 0 w 99"/>
              <a:gd name="T10" fmla="*/ 0 h 227"/>
              <a:gd name="T11" fmla="*/ 99 w 99"/>
              <a:gd name="T12" fmla="*/ 227 h 227"/>
            </a:gdLst>
            <a:ahLst/>
            <a:cxnLst>
              <a:cxn ang="T6">
                <a:pos x="T0" y="T1"/>
              </a:cxn>
              <a:cxn ang="T7">
                <a:pos x="T2" y="T3"/>
              </a:cxn>
              <a:cxn ang="T8">
                <a:pos x="T4" y="T5"/>
              </a:cxn>
            </a:cxnLst>
            <a:rect l="T9" t="T10" r="T11" b="T12"/>
            <a:pathLst>
              <a:path w="99" h="227">
                <a:moveTo>
                  <a:pt x="99" y="227"/>
                </a:moveTo>
                <a:cubicBezTo>
                  <a:pt x="57" y="178"/>
                  <a:pt x="16" y="129"/>
                  <a:pt x="8" y="91"/>
                </a:cubicBezTo>
                <a:cubicBezTo>
                  <a:pt x="0" y="53"/>
                  <a:pt x="26" y="26"/>
                  <a:pt x="53" y="0"/>
                </a:cubicBezTo>
              </a:path>
            </a:pathLst>
          </a:custGeom>
          <a:noFill/>
          <a:ln w="9525">
            <a:solidFill>
              <a:schemeClr val="tx1"/>
            </a:solidFill>
            <a:prstDash val="dash"/>
            <a:round/>
            <a:headEnd type="triangle" w="med" len="med"/>
            <a:tailEnd type="triangle" w="med" len="med"/>
          </a:ln>
        </p:spPr>
        <p:txBody>
          <a:bodyPr/>
          <a:lstStyle/>
          <a:p>
            <a:endParaRPr lang="zh-TW" altLang="en-US" sz="2400">
              <a:latin typeface="Times New Roman" pitchFamily="18" charset="0"/>
              <a:cs typeface="Times New Roman" pitchFamily="18" charset="0"/>
            </a:endParaRPr>
          </a:p>
        </p:txBody>
      </p:sp>
      <p:sp>
        <p:nvSpPr>
          <p:cNvPr id="85" name="Text Box 114"/>
          <p:cNvSpPr txBox="1">
            <a:spLocks noChangeArrowheads="1"/>
          </p:cNvSpPr>
          <p:nvPr/>
        </p:nvSpPr>
        <p:spPr bwMode="auto">
          <a:xfrm>
            <a:off x="860425" y="2396009"/>
            <a:ext cx="444500" cy="457200"/>
          </a:xfrm>
          <a:prstGeom prst="rect">
            <a:avLst/>
          </a:prstGeom>
          <a:noFill/>
          <a:ln w="9525">
            <a:noFill/>
            <a:miter lim="800000"/>
            <a:headEnd/>
            <a:tailEnd/>
          </a:ln>
        </p:spPr>
        <p:txBody>
          <a:bodyPr wrap="none">
            <a:spAutoFit/>
          </a:bodyPr>
          <a:lstStyle/>
          <a:p>
            <a:r>
              <a:rPr lang="en-US" altLang="zh-TW" sz="2400" i="1">
                <a:latin typeface="Times New Roman" pitchFamily="18" charset="0"/>
                <a:cs typeface="Times New Roman" pitchFamily="18" charset="0"/>
                <a:sym typeface="Symbol" pitchFamily="18" charset="2"/>
              </a:rPr>
              <a:t></a:t>
            </a:r>
            <a:r>
              <a:rPr lang="en-US" altLang="zh-TW" sz="2400" baseline="-25000">
                <a:latin typeface="Times New Roman" pitchFamily="18" charset="0"/>
                <a:cs typeface="Times New Roman" pitchFamily="18" charset="0"/>
                <a:sym typeface="Symbol" pitchFamily="18" charset="2"/>
              </a:rPr>
              <a:t>1</a:t>
            </a:r>
          </a:p>
        </p:txBody>
      </p:sp>
      <p:sp>
        <p:nvSpPr>
          <p:cNvPr id="86" name="Freeform 115"/>
          <p:cNvSpPr>
            <a:spLocks/>
          </p:cNvSpPr>
          <p:nvPr/>
        </p:nvSpPr>
        <p:spPr bwMode="auto">
          <a:xfrm>
            <a:off x="2347913" y="1845147"/>
            <a:ext cx="215900" cy="144462"/>
          </a:xfrm>
          <a:custGeom>
            <a:avLst/>
            <a:gdLst>
              <a:gd name="T0" fmla="*/ 0 w 136"/>
              <a:gd name="T1" fmla="*/ 0 h 91"/>
              <a:gd name="T2" fmla="*/ 142875 w 136"/>
              <a:gd name="T3" fmla="*/ 71437 h 91"/>
              <a:gd name="T4" fmla="*/ 215900 w 136"/>
              <a:gd name="T5" fmla="*/ 144462 h 91"/>
              <a:gd name="T6" fmla="*/ 0 60000 65536"/>
              <a:gd name="T7" fmla="*/ 0 60000 65536"/>
              <a:gd name="T8" fmla="*/ 0 60000 65536"/>
              <a:gd name="T9" fmla="*/ 0 w 136"/>
              <a:gd name="T10" fmla="*/ 0 h 91"/>
              <a:gd name="T11" fmla="*/ 136 w 136"/>
              <a:gd name="T12" fmla="*/ 91 h 91"/>
            </a:gdLst>
            <a:ahLst/>
            <a:cxnLst>
              <a:cxn ang="T6">
                <a:pos x="T0" y="T1"/>
              </a:cxn>
              <a:cxn ang="T7">
                <a:pos x="T2" y="T3"/>
              </a:cxn>
              <a:cxn ang="T8">
                <a:pos x="T4" y="T5"/>
              </a:cxn>
            </a:cxnLst>
            <a:rect l="T9" t="T10" r="T11" b="T12"/>
            <a:pathLst>
              <a:path w="136" h="91">
                <a:moveTo>
                  <a:pt x="0" y="0"/>
                </a:moveTo>
                <a:cubicBezTo>
                  <a:pt x="33" y="15"/>
                  <a:pt x="67" y="30"/>
                  <a:pt x="90" y="45"/>
                </a:cubicBezTo>
                <a:cubicBezTo>
                  <a:pt x="113" y="60"/>
                  <a:pt x="124" y="75"/>
                  <a:pt x="136" y="91"/>
                </a:cubicBezTo>
              </a:path>
            </a:pathLst>
          </a:custGeom>
          <a:noFill/>
          <a:ln w="9525">
            <a:solidFill>
              <a:schemeClr val="tx1"/>
            </a:solidFill>
            <a:round/>
            <a:headEnd type="triangle" w="med" len="med"/>
            <a:tailEnd type="triangle" w="med" len="med"/>
          </a:ln>
        </p:spPr>
        <p:txBody>
          <a:bodyPr/>
          <a:lstStyle/>
          <a:p>
            <a:endParaRPr lang="zh-TW" altLang="en-US" sz="2400">
              <a:latin typeface="Times New Roman" pitchFamily="18" charset="0"/>
              <a:cs typeface="Times New Roman" pitchFamily="18" charset="0"/>
            </a:endParaRPr>
          </a:p>
        </p:txBody>
      </p:sp>
      <p:sp>
        <p:nvSpPr>
          <p:cNvPr id="87" name="Text Box 116"/>
          <p:cNvSpPr txBox="1">
            <a:spLocks noChangeArrowheads="1"/>
          </p:cNvSpPr>
          <p:nvPr/>
        </p:nvSpPr>
        <p:spPr bwMode="auto">
          <a:xfrm>
            <a:off x="2406650" y="1484784"/>
            <a:ext cx="444500" cy="457200"/>
          </a:xfrm>
          <a:prstGeom prst="rect">
            <a:avLst/>
          </a:prstGeom>
          <a:noFill/>
          <a:ln w="9525">
            <a:noFill/>
            <a:miter lim="800000"/>
            <a:headEnd/>
            <a:tailEnd/>
          </a:ln>
        </p:spPr>
        <p:txBody>
          <a:bodyPr wrap="none">
            <a:spAutoFit/>
          </a:bodyPr>
          <a:lstStyle/>
          <a:p>
            <a:r>
              <a:rPr lang="en-US" altLang="zh-TW" sz="2400" i="1">
                <a:latin typeface="Times New Roman" pitchFamily="18" charset="0"/>
                <a:cs typeface="Times New Roman" pitchFamily="18" charset="0"/>
                <a:sym typeface="Symbol" pitchFamily="18" charset="2"/>
              </a:rPr>
              <a:t></a:t>
            </a:r>
            <a:r>
              <a:rPr lang="en-US" altLang="zh-TW" sz="2400" baseline="-25000">
                <a:latin typeface="Times New Roman" pitchFamily="18" charset="0"/>
                <a:cs typeface="Times New Roman" pitchFamily="18" charset="0"/>
                <a:sym typeface="Symbol" pitchFamily="18" charset="2"/>
              </a:rPr>
              <a:t>2</a:t>
            </a:r>
          </a:p>
        </p:txBody>
      </p:sp>
      <p:sp>
        <p:nvSpPr>
          <p:cNvPr id="90" name="Text Box 139"/>
          <p:cNvSpPr txBox="1">
            <a:spLocks noChangeArrowheads="1"/>
          </p:cNvSpPr>
          <p:nvPr/>
        </p:nvSpPr>
        <p:spPr bwMode="auto">
          <a:xfrm>
            <a:off x="5279628" y="3861048"/>
            <a:ext cx="444500" cy="457200"/>
          </a:xfrm>
          <a:prstGeom prst="rect">
            <a:avLst/>
          </a:prstGeom>
          <a:noFill/>
          <a:ln w="9525">
            <a:noFill/>
            <a:miter lim="800000"/>
            <a:headEnd/>
            <a:tailEnd/>
          </a:ln>
        </p:spPr>
        <p:txBody>
          <a:bodyPr wrap="none">
            <a:spAutoFit/>
          </a:bodyPr>
          <a:lstStyle/>
          <a:p>
            <a:r>
              <a:rPr lang="en-US" altLang="zh-TW" sz="2400" i="1" dirty="0" smtClean="0">
                <a:latin typeface="Times New Roman" pitchFamily="18" charset="0"/>
                <a:cs typeface="Times New Roman" pitchFamily="18" charset="0"/>
                <a:sym typeface="Symbol" pitchFamily="18" charset="2"/>
              </a:rPr>
              <a:t></a:t>
            </a:r>
            <a:r>
              <a:rPr lang="en-US" altLang="zh-TW" sz="2400" baseline="-25000" dirty="0" smtClean="0">
                <a:latin typeface="Times New Roman" pitchFamily="18" charset="0"/>
                <a:cs typeface="Times New Roman" pitchFamily="18" charset="0"/>
                <a:sym typeface="Symbol" pitchFamily="18" charset="2"/>
              </a:rPr>
              <a:t>1</a:t>
            </a:r>
            <a:endParaRPr lang="en-US" altLang="zh-TW" sz="2400" baseline="-25000" dirty="0">
              <a:latin typeface="Times New Roman" pitchFamily="18" charset="0"/>
              <a:cs typeface="Times New Roman" pitchFamily="18" charset="0"/>
              <a:sym typeface="Symbol" pitchFamily="18" charset="2"/>
            </a:endParaRPr>
          </a:p>
        </p:txBody>
      </p:sp>
      <p:sp>
        <p:nvSpPr>
          <p:cNvPr id="91" name="Text Box 141"/>
          <p:cNvSpPr txBox="1">
            <a:spLocks noChangeArrowheads="1"/>
          </p:cNvSpPr>
          <p:nvPr/>
        </p:nvSpPr>
        <p:spPr bwMode="auto">
          <a:xfrm>
            <a:off x="899592" y="3227492"/>
            <a:ext cx="4070345" cy="1569660"/>
          </a:xfrm>
          <a:prstGeom prst="rect">
            <a:avLst/>
          </a:prstGeom>
          <a:noFill/>
          <a:ln w="9525">
            <a:noFill/>
            <a:miter lim="800000"/>
            <a:headEnd/>
            <a:tailEnd/>
          </a:ln>
        </p:spPr>
        <p:txBody>
          <a:bodyPr wrap="none">
            <a:spAutoFit/>
          </a:bodyPr>
          <a:lstStyle/>
          <a:p>
            <a:r>
              <a:rPr lang="en-US" altLang="zh-TW" sz="2400" dirty="0" smtClean="0">
                <a:latin typeface="Times New Roman" pitchFamily="18" charset="0"/>
                <a:cs typeface="Times New Roman" pitchFamily="18" charset="0"/>
                <a:sym typeface="Symbol" pitchFamily="18" charset="2"/>
              </a:rPr>
              <a:t>path </a:t>
            </a:r>
            <a:r>
              <a:rPr lang="en-US" altLang="zh-TW" sz="2400" dirty="0">
                <a:latin typeface="Times New Roman" pitchFamily="18" charset="0"/>
                <a:cs typeface="Times New Roman" pitchFamily="18" charset="0"/>
                <a:sym typeface="Symbol" pitchFamily="18" charset="2"/>
              </a:rPr>
              <a:t>difference for 11-22</a:t>
            </a:r>
          </a:p>
          <a:p>
            <a:r>
              <a:rPr lang="en-US" altLang="zh-TW" sz="2400" dirty="0" smtClean="0">
                <a:latin typeface="Times New Roman" pitchFamily="18" charset="0"/>
                <a:cs typeface="Times New Roman" pitchFamily="18" charset="0"/>
                <a:sym typeface="Symbol" pitchFamily="18" charset="2"/>
              </a:rPr>
              <a:t>= </a:t>
            </a:r>
            <a:r>
              <a:rPr lang="en-US" altLang="zh-TW" sz="2400" i="1" dirty="0">
                <a:latin typeface="Times New Roman" pitchFamily="18" charset="0"/>
                <a:cs typeface="Times New Roman" pitchFamily="18" charset="0"/>
                <a:sym typeface="Symbol" pitchFamily="18" charset="2"/>
              </a:rPr>
              <a:t>AD</a:t>
            </a:r>
            <a:r>
              <a:rPr lang="en-US" altLang="zh-TW" sz="2400" dirty="0">
                <a:latin typeface="Times New Roman" pitchFamily="18" charset="0"/>
                <a:cs typeface="Times New Roman" pitchFamily="18" charset="0"/>
                <a:sym typeface="Symbol" pitchFamily="18" charset="2"/>
              </a:rPr>
              <a:t> – </a:t>
            </a:r>
            <a:r>
              <a:rPr lang="en-US" altLang="zh-TW" sz="2400" i="1" dirty="0">
                <a:latin typeface="Times New Roman" pitchFamily="18" charset="0"/>
                <a:cs typeface="Times New Roman" pitchFamily="18" charset="0"/>
                <a:sym typeface="Symbol" pitchFamily="18" charset="2"/>
              </a:rPr>
              <a:t>CB</a:t>
            </a:r>
            <a:r>
              <a:rPr lang="en-US" altLang="zh-TW" sz="2400" dirty="0">
                <a:latin typeface="Times New Roman" pitchFamily="18" charset="0"/>
                <a:cs typeface="Times New Roman" pitchFamily="18" charset="0"/>
                <a:sym typeface="Symbol" pitchFamily="18" charset="2"/>
              </a:rPr>
              <a:t> = </a:t>
            </a:r>
            <a:r>
              <a:rPr lang="en-US" altLang="zh-TW" sz="2400" i="1" dirty="0">
                <a:latin typeface="Times New Roman" pitchFamily="18" charset="0"/>
                <a:cs typeface="Times New Roman" pitchFamily="18" charset="0"/>
                <a:sym typeface="Symbol" pitchFamily="18" charset="2"/>
              </a:rPr>
              <a:t>a</a:t>
            </a:r>
            <a:r>
              <a:rPr lang="en-US" altLang="zh-TW" sz="2400" dirty="0">
                <a:latin typeface="Times New Roman" pitchFamily="18" charset="0"/>
                <a:cs typeface="Times New Roman" pitchFamily="18" charset="0"/>
                <a:sym typeface="Symbol" pitchFamily="18" charset="2"/>
              </a:rPr>
              <a:t>cos</a:t>
            </a:r>
            <a:r>
              <a:rPr lang="en-US" altLang="zh-TW" sz="2400" i="1" dirty="0">
                <a:latin typeface="Times New Roman" pitchFamily="18" charset="0"/>
                <a:cs typeface="Times New Roman" pitchFamily="18" charset="0"/>
                <a:sym typeface="Symbol" pitchFamily="18" charset="2"/>
              </a:rPr>
              <a:t></a:t>
            </a:r>
            <a:r>
              <a:rPr lang="en-US" altLang="zh-TW" sz="2400" baseline="-25000" dirty="0">
                <a:latin typeface="Times New Roman" pitchFamily="18" charset="0"/>
                <a:cs typeface="Times New Roman" pitchFamily="18" charset="0"/>
                <a:sym typeface="Symbol" pitchFamily="18" charset="2"/>
              </a:rPr>
              <a:t>2</a:t>
            </a:r>
            <a:r>
              <a:rPr lang="en-US" altLang="zh-TW" sz="2400" dirty="0">
                <a:latin typeface="Times New Roman" pitchFamily="18" charset="0"/>
                <a:cs typeface="Times New Roman" pitchFamily="18" charset="0"/>
                <a:sym typeface="Symbol" pitchFamily="18" charset="2"/>
              </a:rPr>
              <a:t> - </a:t>
            </a:r>
            <a:r>
              <a:rPr lang="en-US" altLang="zh-TW" sz="2400" i="1" dirty="0">
                <a:latin typeface="Times New Roman" pitchFamily="18" charset="0"/>
                <a:cs typeface="Times New Roman" pitchFamily="18" charset="0"/>
                <a:sym typeface="Symbol" pitchFamily="18" charset="2"/>
              </a:rPr>
              <a:t>a</a:t>
            </a:r>
            <a:r>
              <a:rPr lang="en-US" altLang="zh-TW" sz="2400" dirty="0">
                <a:latin typeface="Times New Roman" pitchFamily="18" charset="0"/>
                <a:cs typeface="Times New Roman" pitchFamily="18" charset="0"/>
                <a:sym typeface="Symbol" pitchFamily="18" charset="2"/>
              </a:rPr>
              <a:t>cos</a:t>
            </a:r>
            <a:r>
              <a:rPr lang="en-US" altLang="zh-TW" sz="2400" i="1" dirty="0">
                <a:latin typeface="Times New Roman" pitchFamily="18" charset="0"/>
                <a:cs typeface="Times New Roman" pitchFamily="18" charset="0"/>
                <a:sym typeface="Symbol" pitchFamily="18" charset="2"/>
              </a:rPr>
              <a:t></a:t>
            </a:r>
            <a:r>
              <a:rPr lang="en-US" altLang="zh-TW" sz="2400" baseline="-25000" dirty="0">
                <a:latin typeface="Times New Roman" pitchFamily="18" charset="0"/>
                <a:cs typeface="Times New Roman" pitchFamily="18" charset="0"/>
                <a:sym typeface="Symbol" pitchFamily="18" charset="2"/>
              </a:rPr>
              <a:t>1</a:t>
            </a:r>
          </a:p>
          <a:p>
            <a:r>
              <a:rPr lang="en-US" altLang="zh-TW" sz="2400" dirty="0" smtClean="0">
                <a:latin typeface="Times New Roman" pitchFamily="18" charset="0"/>
                <a:cs typeface="Times New Roman" pitchFamily="18" charset="0"/>
                <a:sym typeface="Symbol" pitchFamily="18" charset="2"/>
              </a:rPr>
              <a:t>= </a:t>
            </a:r>
            <a:r>
              <a:rPr lang="en-US" altLang="zh-TW" sz="2400" i="1" dirty="0">
                <a:latin typeface="Times New Roman" pitchFamily="18" charset="0"/>
                <a:cs typeface="Times New Roman" pitchFamily="18" charset="0"/>
                <a:sym typeface="Symbol" pitchFamily="18" charset="2"/>
              </a:rPr>
              <a:t>a</a:t>
            </a:r>
            <a:r>
              <a:rPr lang="en-US" altLang="zh-TW" sz="2400" dirty="0">
                <a:latin typeface="Times New Roman" pitchFamily="18" charset="0"/>
                <a:cs typeface="Times New Roman" pitchFamily="18" charset="0"/>
                <a:sym typeface="Symbol" pitchFamily="18" charset="2"/>
              </a:rPr>
              <a:t>[</a:t>
            </a:r>
            <a:r>
              <a:rPr lang="en-US" altLang="zh-TW" sz="2400" dirty="0" err="1">
                <a:latin typeface="Times New Roman" pitchFamily="18" charset="0"/>
                <a:cs typeface="Times New Roman" pitchFamily="18" charset="0"/>
                <a:sym typeface="Symbol" pitchFamily="18" charset="2"/>
              </a:rPr>
              <a:t>cos</a:t>
            </a:r>
            <a:r>
              <a:rPr lang="en-US" altLang="zh-TW" sz="2400" dirty="0">
                <a:latin typeface="Times New Roman" pitchFamily="18" charset="0"/>
                <a:cs typeface="Times New Roman" pitchFamily="18" charset="0"/>
                <a:sym typeface="Symbol" pitchFamily="18" charset="2"/>
              </a:rPr>
              <a:t>(</a:t>
            </a:r>
            <a:r>
              <a:rPr lang="en-US" altLang="zh-TW" sz="2400" i="1" dirty="0">
                <a:latin typeface="Times New Roman" pitchFamily="18" charset="0"/>
                <a:cs typeface="Times New Roman" pitchFamily="18" charset="0"/>
                <a:sym typeface="Symbol" pitchFamily="18" charset="2"/>
              </a:rPr>
              <a:t></a:t>
            </a:r>
            <a:r>
              <a:rPr lang="en-US" altLang="zh-TW" sz="2400" baseline="-25000" dirty="0">
                <a:latin typeface="Times New Roman" pitchFamily="18" charset="0"/>
                <a:cs typeface="Times New Roman" pitchFamily="18" charset="0"/>
                <a:sym typeface="Symbol" pitchFamily="18" charset="2"/>
              </a:rPr>
              <a:t>B</a:t>
            </a:r>
            <a:r>
              <a:rPr lang="en-US" altLang="zh-TW" sz="2400" dirty="0">
                <a:latin typeface="Times New Roman" pitchFamily="18" charset="0"/>
                <a:cs typeface="Times New Roman" pitchFamily="18" charset="0"/>
                <a:sym typeface="Symbol" pitchFamily="18" charset="2"/>
              </a:rPr>
              <a:t>-) - </a:t>
            </a:r>
            <a:r>
              <a:rPr lang="en-US" altLang="zh-TW" sz="2400" dirty="0" err="1">
                <a:latin typeface="Times New Roman" pitchFamily="18" charset="0"/>
                <a:cs typeface="Times New Roman" pitchFamily="18" charset="0"/>
                <a:sym typeface="Symbol" pitchFamily="18" charset="2"/>
              </a:rPr>
              <a:t>cos</a:t>
            </a:r>
            <a:r>
              <a:rPr lang="en-US" altLang="zh-TW" sz="2400" dirty="0">
                <a:latin typeface="Times New Roman" pitchFamily="18" charset="0"/>
                <a:cs typeface="Times New Roman" pitchFamily="18" charset="0"/>
                <a:sym typeface="Symbol" pitchFamily="18" charset="2"/>
              </a:rPr>
              <a:t> (</a:t>
            </a:r>
            <a:r>
              <a:rPr lang="en-US" altLang="zh-TW" sz="2400" i="1" dirty="0">
                <a:latin typeface="Times New Roman" pitchFamily="18" charset="0"/>
                <a:cs typeface="Times New Roman" pitchFamily="18" charset="0"/>
                <a:sym typeface="Symbol" pitchFamily="18" charset="2"/>
              </a:rPr>
              <a:t></a:t>
            </a:r>
            <a:r>
              <a:rPr lang="en-US" altLang="zh-TW" sz="2400" baseline="-25000" dirty="0">
                <a:latin typeface="Times New Roman" pitchFamily="18" charset="0"/>
                <a:cs typeface="Times New Roman" pitchFamily="18" charset="0"/>
                <a:sym typeface="Symbol" pitchFamily="18" charset="2"/>
              </a:rPr>
              <a:t>B</a:t>
            </a:r>
            <a:r>
              <a:rPr lang="en-US" altLang="zh-TW" sz="2400" dirty="0">
                <a:latin typeface="Times New Roman" pitchFamily="18" charset="0"/>
                <a:cs typeface="Times New Roman" pitchFamily="18" charset="0"/>
                <a:sym typeface="Symbol" pitchFamily="18" charset="2"/>
              </a:rPr>
              <a:t>+</a:t>
            </a:r>
            <a:r>
              <a:rPr lang="en-US" altLang="zh-TW" sz="2400" i="1" dirty="0">
                <a:latin typeface="Times New Roman" pitchFamily="18" charset="0"/>
                <a:cs typeface="Times New Roman" pitchFamily="18" charset="0"/>
                <a:sym typeface="Symbol" pitchFamily="18" charset="2"/>
              </a:rPr>
              <a:t></a:t>
            </a:r>
            <a:r>
              <a:rPr lang="en-US" altLang="zh-TW" sz="2400" dirty="0">
                <a:latin typeface="Times New Roman" pitchFamily="18" charset="0"/>
                <a:cs typeface="Times New Roman" pitchFamily="18" charset="0"/>
                <a:sym typeface="Symbol" pitchFamily="18" charset="2"/>
              </a:rPr>
              <a:t>)]</a:t>
            </a:r>
          </a:p>
          <a:p>
            <a:r>
              <a:rPr lang="en-US" altLang="zh-TW" sz="2400" dirty="0" smtClean="0">
                <a:latin typeface="Times New Roman" pitchFamily="18" charset="0"/>
                <a:cs typeface="Times New Roman" pitchFamily="18" charset="0"/>
                <a:sym typeface="Symbol" pitchFamily="18" charset="2"/>
              </a:rPr>
              <a:t>= </a:t>
            </a:r>
            <a:r>
              <a:rPr lang="en-US" altLang="zh-TW" sz="2400" dirty="0">
                <a:latin typeface="Times New Roman" pitchFamily="18" charset="0"/>
                <a:cs typeface="Times New Roman" pitchFamily="18" charset="0"/>
                <a:sym typeface="Symbol" pitchFamily="18" charset="2"/>
              </a:rPr>
              <a:t>2</a:t>
            </a:r>
            <a:r>
              <a:rPr lang="en-US" altLang="zh-TW" sz="2400" i="1" dirty="0">
                <a:latin typeface="Times New Roman" pitchFamily="18" charset="0"/>
                <a:cs typeface="Times New Roman" pitchFamily="18" charset="0"/>
                <a:sym typeface="Symbol" pitchFamily="18" charset="2"/>
              </a:rPr>
              <a:t>a</a:t>
            </a:r>
            <a:r>
              <a:rPr lang="en-US" altLang="zh-TW" sz="2400" dirty="0">
                <a:latin typeface="Times New Roman" pitchFamily="18" charset="0"/>
                <a:cs typeface="Times New Roman" pitchFamily="18" charset="0"/>
                <a:sym typeface="Symbol" pitchFamily="18" charset="2"/>
              </a:rPr>
              <a:t>sin(</a:t>
            </a:r>
            <a:r>
              <a:rPr lang="en-US" altLang="zh-TW" sz="2400" i="1" dirty="0">
                <a:latin typeface="Times New Roman" pitchFamily="18" charset="0"/>
                <a:cs typeface="Times New Roman" pitchFamily="18" charset="0"/>
                <a:sym typeface="Symbol" pitchFamily="18" charset="2"/>
              </a:rPr>
              <a:t></a:t>
            </a:r>
            <a:r>
              <a:rPr lang="en-US" altLang="zh-TW" sz="2400" dirty="0">
                <a:latin typeface="Times New Roman" pitchFamily="18" charset="0"/>
                <a:cs typeface="Times New Roman" pitchFamily="18" charset="0"/>
                <a:sym typeface="Symbol" pitchFamily="18" charset="2"/>
              </a:rPr>
              <a:t>)</a:t>
            </a:r>
            <a:r>
              <a:rPr lang="en-US" altLang="zh-TW" sz="2400" dirty="0" err="1">
                <a:latin typeface="Times New Roman" pitchFamily="18" charset="0"/>
                <a:cs typeface="Times New Roman" pitchFamily="18" charset="0"/>
                <a:sym typeface="Symbol" pitchFamily="18" charset="2"/>
              </a:rPr>
              <a:t>sin</a:t>
            </a:r>
            <a:r>
              <a:rPr lang="en-US" altLang="zh-TW" sz="2400" i="1" dirty="0" err="1">
                <a:latin typeface="Times New Roman" pitchFamily="18" charset="0"/>
                <a:cs typeface="Times New Roman" pitchFamily="18" charset="0"/>
                <a:sym typeface="Symbol" pitchFamily="18" charset="2"/>
              </a:rPr>
              <a:t></a:t>
            </a:r>
            <a:r>
              <a:rPr lang="en-US" altLang="zh-TW" sz="2400" baseline="-25000" dirty="0" err="1">
                <a:latin typeface="Times New Roman" pitchFamily="18" charset="0"/>
                <a:cs typeface="Times New Roman" pitchFamily="18" charset="0"/>
                <a:sym typeface="Symbol" pitchFamily="18" charset="2"/>
              </a:rPr>
              <a:t>B</a:t>
            </a:r>
            <a:r>
              <a:rPr lang="en-US" altLang="zh-TW" sz="2400" baseline="-25000" dirty="0">
                <a:latin typeface="Times New Roman" pitchFamily="18" charset="0"/>
                <a:cs typeface="Times New Roman" pitchFamily="18" charset="0"/>
                <a:sym typeface="Symbol" pitchFamily="18" charset="2"/>
              </a:rPr>
              <a:t> </a:t>
            </a:r>
            <a:r>
              <a:rPr lang="en-US" altLang="zh-TW" sz="2400" dirty="0">
                <a:latin typeface="Times New Roman" pitchFamily="18" charset="0"/>
                <a:cs typeface="Times New Roman" pitchFamily="18" charset="0"/>
                <a:sym typeface="Symbol" pitchFamily="18" charset="2"/>
              </a:rPr>
              <a:t>~ 2</a:t>
            </a:r>
            <a:r>
              <a:rPr lang="en-US" altLang="zh-TW" sz="2400" i="1" dirty="0">
                <a:latin typeface="Times New Roman" pitchFamily="18" charset="0"/>
                <a:cs typeface="Times New Roman" pitchFamily="18" charset="0"/>
                <a:sym typeface="Symbol" pitchFamily="18" charset="2"/>
              </a:rPr>
              <a:t>a</a:t>
            </a:r>
            <a:r>
              <a:rPr lang="en-US" altLang="zh-TW" sz="2400" dirty="0">
                <a:latin typeface="Times New Roman" pitchFamily="18" charset="0"/>
                <a:cs typeface="Times New Roman" pitchFamily="18" charset="0"/>
                <a:sym typeface="Symbol" pitchFamily="18" charset="2"/>
              </a:rPr>
              <a:t></a:t>
            </a:r>
            <a:r>
              <a:rPr lang="en-US" altLang="zh-TW" sz="2400" i="1" dirty="0">
                <a:latin typeface="Times New Roman" pitchFamily="18" charset="0"/>
                <a:cs typeface="Times New Roman" pitchFamily="18" charset="0"/>
                <a:sym typeface="Symbol" pitchFamily="18" charset="2"/>
              </a:rPr>
              <a:t> </a:t>
            </a:r>
            <a:r>
              <a:rPr lang="en-US" altLang="zh-TW" sz="2400" dirty="0" err="1">
                <a:latin typeface="Times New Roman" pitchFamily="18" charset="0"/>
                <a:cs typeface="Times New Roman" pitchFamily="18" charset="0"/>
                <a:sym typeface="Symbol" pitchFamily="18" charset="2"/>
              </a:rPr>
              <a:t>sin</a:t>
            </a:r>
            <a:r>
              <a:rPr lang="en-US" altLang="zh-TW" sz="2400" i="1" dirty="0" err="1">
                <a:latin typeface="Times New Roman" pitchFamily="18" charset="0"/>
                <a:cs typeface="Times New Roman" pitchFamily="18" charset="0"/>
                <a:sym typeface="Symbol" pitchFamily="18" charset="2"/>
              </a:rPr>
              <a:t></a:t>
            </a:r>
            <a:r>
              <a:rPr lang="en-US" altLang="zh-TW" sz="2400" baseline="-25000" dirty="0" err="1">
                <a:latin typeface="Times New Roman" pitchFamily="18" charset="0"/>
                <a:cs typeface="Times New Roman" pitchFamily="18" charset="0"/>
                <a:sym typeface="Symbol" pitchFamily="18" charset="2"/>
              </a:rPr>
              <a:t>B</a:t>
            </a:r>
            <a:r>
              <a:rPr lang="en-US" altLang="zh-TW" sz="2400" dirty="0">
                <a:latin typeface="Times New Roman" pitchFamily="18" charset="0"/>
                <a:cs typeface="Times New Roman" pitchFamily="18" charset="0"/>
                <a:sym typeface="Symbol" pitchFamily="18" charset="2"/>
              </a:rPr>
              <a:t>.</a:t>
            </a:r>
          </a:p>
        </p:txBody>
      </p:sp>
      <p:sp>
        <p:nvSpPr>
          <p:cNvPr id="92" name="Text Box 174"/>
          <p:cNvSpPr txBox="1">
            <a:spLocks noChangeArrowheads="1"/>
          </p:cNvSpPr>
          <p:nvPr/>
        </p:nvSpPr>
        <p:spPr bwMode="auto">
          <a:xfrm>
            <a:off x="639844" y="5157192"/>
            <a:ext cx="4652236" cy="830997"/>
          </a:xfrm>
          <a:prstGeom prst="rect">
            <a:avLst/>
          </a:prstGeom>
          <a:noFill/>
          <a:ln w="9525">
            <a:noFill/>
            <a:miter lim="800000"/>
            <a:headEnd/>
            <a:tailEnd/>
          </a:ln>
        </p:spPr>
        <p:txBody>
          <a:bodyPr wrap="none">
            <a:spAutoFit/>
          </a:bodyPr>
          <a:lstStyle/>
          <a:p>
            <a:r>
              <a:rPr lang="en-US" altLang="zh-TW" sz="2400" dirty="0" smtClean="0">
                <a:latin typeface="Times New Roman" pitchFamily="18" charset="0"/>
                <a:cs typeface="Times New Roman" pitchFamily="18" charset="0"/>
                <a:sym typeface="Symbol" pitchFamily="18" charset="2"/>
              </a:rPr>
              <a:t>2</a:t>
            </a:r>
            <a:r>
              <a:rPr lang="en-US" altLang="zh-TW" sz="2400" i="1" dirty="0" smtClean="0">
                <a:latin typeface="Times New Roman" pitchFamily="18" charset="0"/>
                <a:cs typeface="Times New Roman" pitchFamily="18" charset="0"/>
                <a:sym typeface="Symbol" pitchFamily="18" charset="2"/>
              </a:rPr>
              <a:t>Na</a:t>
            </a:r>
            <a:r>
              <a:rPr lang="en-US" altLang="zh-TW" sz="2400" dirty="0">
                <a:latin typeface="Times New Roman" pitchFamily="18" charset="0"/>
                <a:cs typeface="Times New Roman" pitchFamily="18" charset="0"/>
                <a:sym typeface="Symbol" pitchFamily="18" charset="2"/>
              </a:rPr>
              <a:t></a:t>
            </a:r>
            <a:r>
              <a:rPr lang="en-US" altLang="zh-TW" sz="2400" i="1" dirty="0">
                <a:latin typeface="Times New Roman" pitchFamily="18" charset="0"/>
                <a:cs typeface="Times New Roman" pitchFamily="18" charset="0"/>
                <a:sym typeface="Symbol" pitchFamily="18" charset="2"/>
              </a:rPr>
              <a:t> </a:t>
            </a:r>
            <a:r>
              <a:rPr lang="en-US" altLang="zh-TW" sz="2400" dirty="0" err="1">
                <a:latin typeface="Times New Roman" pitchFamily="18" charset="0"/>
                <a:cs typeface="Times New Roman" pitchFamily="18" charset="0"/>
                <a:sym typeface="Symbol" pitchFamily="18" charset="2"/>
              </a:rPr>
              <a:t>sin</a:t>
            </a:r>
            <a:r>
              <a:rPr lang="en-US" altLang="zh-TW" sz="2400" i="1" dirty="0" err="1">
                <a:latin typeface="Times New Roman" pitchFamily="18" charset="0"/>
                <a:cs typeface="Times New Roman" pitchFamily="18" charset="0"/>
                <a:sym typeface="Symbol" pitchFamily="18" charset="2"/>
              </a:rPr>
              <a:t></a:t>
            </a:r>
            <a:r>
              <a:rPr lang="en-US" altLang="zh-TW" sz="2400" baseline="-25000" dirty="0" err="1">
                <a:latin typeface="Times New Roman" pitchFamily="18" charset="0"/>
                <a:cs typeface="Times New Roman" pitchFamily="18" charset="0"/>
                <a:sym typeface="Symbol" pitchFamily="18" charset="2"/>
              </a:rPr>
              <a:t>B</a:t>
            </a:r>
            <a:r>
              <a:rPr lang="en-US" altLang="zh-TW" sz="2400" dirty="0">
                <a:latin typeface="Times New Roman" pitchFamily="18" charset="0"/>
                <a:cs typeface="Times New Roman" pitchFamily="18" charset="0"/>
                <a:sym typeface="Symbol" pitchFamily="18" charset="2"/>
              </a:rPr>
              <a:t> = </a:t>
            </a:r>
            <a:r>
              <a:rPr lang="en-US" altLang="zh-TW" sz="2400" i="1" dirty="0">
                <a:latin typeface="Times New Roman" pitchFamily="18" charset="0"/>
                <a:cs typeface="Times New Roman" pitchFamily="18" charset="0"/>
                <a:sym typeface="Symbol" pitchFamily="18" charset="2"/>
              </a:rPr>
              <a:t></a:t>
            </a:r>
            <a:r>
              <a:rPr lang="en-US" altLang="zh-TW" sz="2400" dirty="0">
                <a:latin typeface="Times New Roman" pitchFamily="18" charset="0"/>
                <a:cs typeface="Times New Roman" pitchFamily="18" charset="0"/>
                <a:sym typeface="Symbol" pitchFamily="18" charset="2"/>
              </a:rPr>
              <a:t>  completely</a:t>
            </a:r>
          </a:p>
          <a:p>
            <a:r>
              <a:rPr lang="en-US" altLang="zh-TW" sz="2400" dirty="0" smtClean="0">
                <a:latin typeface="Times New Roman" pitchFamily="18" charset="0"/>
                <a:cs typeface="Times New Roman" pitchFamily="18" charset="0"/>
                <a:sym typeface="Symbol" pitchFamily="18" charset="2"/>
              </a:rPr>
              <a:t>cancellation </a:t>
            </a:r>
            <a:r>
              <a:rPr lang="en-US" altLang="zh-TW" sz="2400" dirty="0">
                <a:latin typeface="Times New Roman" pitchFamily="18" charset="0"/>
                <a:cs typeface="Times New Roman" pitchFamily="18" charset="0"/>
                <a:sym typeface="Symbol" pitchFamily="18" charset="2"/>
              </a:rPr>
              <a:t>(1- </a:t>
            </a:r>
            <a:r>
              <a:rPr lang="en-US" altLang="zh-TW" sz="2400" i="1" dirty="0">
                <a:latin typeface="Times New Roman" pitchFamily="18" charset="0"/>
                <a:cs typeface="Times New Roman" pitchFamily="18" charset="0"/>
                <a:sym typeface="Symbol" pitchFamily="18" charset="2"/>
              </a:rPr>
              <a:t>N</a:t>
            </a:r>
            <a:r>
              <a:rPr lang="en-US" altLang="zh-TW" sz="2400" dirty="0">
                <a:latin typeface="Times New Roman" pitchFamily="18" charset="0"/>
                <a:cs typeface="Times New Roman" pitchFamily="18" charset="0"/>
                <a:sym typeface="Symbol" pitchFamily="18" charset="2"/>
              </a:rPr>
              <a:t>/2, 2- (</a:t>
            </a:r>
            <a:r>
              <a:rPr lang="en-US" altLang="zh-TW" sz="2400" i="1" dirty="0">
                <a:latin typeface="Times New Roman" pitchFamily="18" charset="0"/>
                <a:cs typeface="Times New Roman" pitchFamily="18" charset="0"/>
                <a:sym typeface="Symbol" pitchFamily="18" charset="2"/>
              </a:rPr>
              <a:t>N</a:t>
            </a:r>
            <a:r>
              <a:rPr lang="en-US" altLang="zh-TW" sz="2400" dirty="0">
                <a:latin typeface="Times New Roman" pitchFamily="18" charset="0"/>
                <a:cs typeface="Times New Roman" pitchFamily="18" charset="0"/>
                <a:sym typeface="Symbol" pitchFamily="18" charset="2"/>
              </a:rPr>
              <a:t>/2+1) …)</a:t>
            </a:r>
          </a:p>
        </p:txBody>
      </p:sp>
      <p:cxnSp>
        <p:nvCxnSpPr>
          <p:cNvPr id="94" name="直線接點 93"/>
          <p:cNvCxnSpPr/>
          <p:nvPr/>
        </p:nvCxnSpPr>
        <p:spPr>
          <a:xfrm>
            <a:off x="6802314" y="3925292"/>
            <a:ext cx="649287" cy="465981"/>
          </a:xfrm>
          <a:prstGeom prst="line">
            <a:avLst/>
          </a:prstGeom>
          <a:ln w="34925">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97" name="直線接點 96"/>
          <p:cNvCxnSpPr>
            <a:stCxn id="35" idx="0"/>
            <a:endCxn id="36" idx="1"/>
          </p:cNvCxnSpPr>
          <p:nvPr/>
        </p:nvCxnSpPr>
        <p:spPr>
          <a:xfrm flipV="1">
            <a:off x="6421314" y="3864967"/>
            <a:ext cx="576262" cy="504825"/>
          </a:xfrm>
          <a:prstGeom prst="line">
            <a:avLst/>
          </a:prstGeom>
          <a:ln w="34925">
            <a:solidFill>
              <a:srgbClr val="FF0000"/>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98" name="Object 4"/>
          <p:cNvGraphicFramePr>
            <a:graphicFrameLocks noChangeAspect="1"/>
          </p:cNvGraphicFramePr>
          <p:nvPr>
            <p:extLst>
              <p:ext uri="{D42A27DB-BD31-4B8C-83A1-F6EECF244321}">
                <p14:modId xmlns:p14="http://schemas.microsoft.com/office/powerpoint/2010/main" val="3925441847"/>
              </p:ext>
            </p:extLst>
          </p:nvPr>
        </p:nvGraphicFramePr>
        <p:xfrm>
          <a:off x="971550" y="5949776"/>
          <a:ext cx="2108200" cy="863600"/>
        </p:xfrm>
        <a:graphic>
          <a:graphicData uri="http://schemas.openxmlformats.org/presentationml/2006/ole">
            <mc:AlternateContent xmlns:mc="http://schemas.openxmlformats.org/markup-compatibility/2006">
              <mc:Choice xmlns:v="urn:schemas-microsoft-com:vml" Requires="v">
                <p:oleObj spid="_x0000_s71698" name="方程式" r:id="rId5" imgW="33725880" imgH="13808160" progId="Equation.3">
                  <p:embed/>
                </p:oleObj>
              </mc:Choice>
              <mc:Fallback>
                <p:oleObj name="方程式" r:id="rId5" imgW="33725880" imgH="13808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5949776"/>
                        <a:ext cx="21082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Text Box 5"/>
          <p:cNvSpPr txBox="1">
            <a:spLocks noChangeArrowheads="1"/>
          </p:cNvSpPr>
          <p:nvPr/>
        </p:nvSpPr>
        <p:spPr bwMode="auto">
          <a:xfrm>
            <a:off x="3241675" y="6151389"/>
            <a:ext cx="4666662" cy="461665"/>
          </a:xfrm>
          <a:prstGeom prst="rect">
            <a:avLst/>
          </a:prstGeom>
          <a:noFill/>
          <a:ln w="9525">
            <a:noFill/>
            <a:miter lim="800000"/>
            <a:headEnd/>
            <a:tailEnd/>
          </a:ln>
        </p:spPr>
        <p:txBody>
          <a:bodyPr wrap="none">
            <a:spAutoFit/>
          </a:bodyPr>
          <a:lstStyle/>
          <a:p>
            <a:r>
              <a:rPr lang="en-US" altLang="zh-TW" sz="2400">
                <a:latin typeface="Times New Roman" pitchFamily="18" charset="0"/>
                <a:cs typeface="Times New Roman" pitchFamily="18" charset="0"/>
              </a:rPr>
              <a:t>Maximum angular range of the peak</a:t>
            </a:r>
          </a:p>
        </p:txBody>
      </p:sp>
    </p:spTree>
    <p:extLst>
      <p:ext uri="{BB962C8B-B14F-4D97-AF65-F5344CB8AC3E}">
        <p14:creationId xmlns:p14="http://schemas.microsoft.com/office/powerpoint/2010/main" val="3035151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115616" y="404664"/>
            <a:ext cx="764953"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(b) </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3" name="Object 42"/>
          <p:cNvGraphicFramePr>
            <a:graphicFrameLocks noChangeAspect="1"/>
          </p:cNvGraphicFramePr>
          <p:nvPr>
            <p:extLst>
              <p:ext uri="{D42A27DB-BD31-4B8C-83A1-F6EECF244321}">
                <p14:modId xmlns:p14="http://schemas.microsoft.com/office/powerpoint/2010/main" val="246609544"/>
              </p:ext>
            </p:extLst>
          </p:nvPr>
        </p:nvGraphicFramePr>
        <p:xfrm>
          <a:off x="1907704" y="260648"/>
          <a:ext cx="1619250" cy="982663"/>
        </p:xfrm>
        <a:graphic>
          <a:graphicData uri="http://schemas.openxmlformats.org/presentationml/2006/ole">
            <mc:AlternateContent xmlns:mc="http://schemas.openxmlformats.org/markup-compatibility/2006">
              <mc:Choice xmlns:v="urn:schemas-microsoft-com:vml" Requires="v">
                <p:oleObj spid="_x0000_s72714" name="方程式" r:id="rId3" imgW="647640" imgH="393480" progId="Equation.3">
                  <p:embed/>
                </p:oleObj>
              </mc:Choice>
              <mc:Fallback>
                <p:oleObj name="方程式" r:id="rId3" imgW="647640" imgH="393480" progId="Equation.3">
                  <p:embed/>
                  <p:pic>
                    <p:nvPicPr>
                      <p:cNvPr id="0" name=""/>
                      <p:cNvPicPr>
                        <a:picLocks noChangeAspect="1" noChangeArrowheads="1"/>
                      </p:cNvPicPr>
                      <p:nvPr/>
                    </p:nvPicPr>
                    <p:blipFill>
                      <a:blip r:embed="rId4"/>
                      <a:srcRect/>
                      <a:stretch>
                        <a:fillRect/>
                      </a:stretch>
                    </p:blipFill>
                    <p:spPr bwMode="auto">
                      <a:xfrm>
                        <a:off x="1907704" y="260648"/>
                        <a:ext cx="1619250" cy="98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文字方塊 3"/>
          <p:cNvSpPr txBox="1"/>
          <p:nvPr/>
        </p:nvSpPr>
        <p:spPr>
          <a:xfrm>
            <a:off x="1691680" y="1271106"/>
            <a:ext cx="6984776" cy="1569660"/>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the width B increases as the thickness of the crystal decreases , as shown in the figure in the next page</a:t>
            </a:r>
            <a:endParaRPr lang="zh-TW" altLang="en-US" sz="3200" dirty="0" smtClean="0">
              <a:latin typeface="Times New Roman" panose="02020603050405020304" pitchFamily="18" charset="0"/>
              <a:cs typeface="Times New Roman" panose="02020603050405020304" pitchFamily="18" charset="0"/>
            </a:endParaRPr>
          </a:p>
        </p:txBody>
      </p:sp>
      <p:pic>
        <p:nvPicPr>
          <p:cNvPr id="5" name="圖片 4"/>
          <p:cNvPicPr>
            <a:picLocks noChangeAspect="1"/>
          </p:cNvPicPr>
          <p:nvPr/>
        </p:nvPicPr>
        <p:blipFill>
          <a:blip r:embed="rId5"/>
          <a:stretch>
            <a:fillRect/>
          </a:stretch>
        </p:blipFill>
        <p:spPr>
          <a:xfrm>
            <a:off x="1691680" y="3284984"/>
            <a:ext cx="3744416" cy="3358812"/>
          </a:xfrm>
          <a:prstGeom prst="rect">
            <a:avLst/>
          </a:prstGeom>
        </p:spPr>
      </p:pic>
      <p:pic>
        <p:nvPicPr>
          <p:cNvPr id="6" name="圖片 5"/>
          <p:cNvPicPr>
            <a:picLocks noChangeAspect="1"/>
          </p:cNvPicPr>
          <p:nvPr/>
        </p:nvPicPr>
        <p:blipFill>
          <a:blip r:embed="rId6"/>
          <a:stretch>
            <a:fillRect/>
          </a:stretch>
        </p:blipFill>
        <p:spPr>
          <a:xfrm>
            <a:off x="4932040" y="3429000"/>
            <a:ext cx="3744416" cy="3072594"/>
          </a:xfrm>
          <a:prstGeom prst="rect">
            <a:avLst/>
          </a:prstGeom>
        </p:spPr>
      </p:pic>
    </p:spTree>
    <p:extLst>
      <p:ext uri="{BB962C8B-B14F-4D97-AF65-F5344CB8AC3E}">
        <p14:creationId xmlns:p14="http://schemas.microsoft.com/office/powerpoint/2010/main" val="39993209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
          <p:cNvSpPr>
            <a:spLocks noChangeShapeType="1"/>
          </p:cNvSpPr>
          <p:nvPr/>
        </p:nvSpPr>
        <p:spPr bwMode="auto">
          <a:xfrm>
            <a:off x="5305962" y="1123950"/>
            <a:ext cx="1439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3" name="Line 6"/>
          <p:cNvSpPr>
            <a:spLocks noChangeShapeType="1"/>
          </p:cNvSpPr>
          <p:nvPr/>
        </p:nvSpPr>
        <p:spPr bwMode="auto">
          <a:xfrm>
            <a:off x="5305962" y="1412875"/>
            <a:ext cx="1439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4" name="Line 7"/>
          <p:cNvSpPr>
            <a:spLocks noChangeShapeType="1"/>
          </p:cNvSpPr>
          <p:nvPr/>
        </p:nvSpPr>
        <p:spPr bwMode="auto">
          <a:xfrm>
            <a:off x="5305962" y="1700213"/>
            <a:ext cx="1439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5" name="Line 9"/>
          <p:cNvSpPr>
            <a:spLocks noChangeShapeType="1"/>
          </p:cNvSpPr>
          <p:nvPr/>
        </p:nvSpPr>
        <p:spPr bwMode="auto">
          <a:xfrm>
            <a:off x="5305962" y="2924175"/>
            <a:ext cx="1439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6" name="Line 10"/>
          <p:cNvSpPr>
            <a:spLocks noChangeShapeType="1"/>
          </p:cNvSpPr>
          <p:nvPr/>
        </p:nvSpPr>
        <p:spPr bwMode="auto">
          <a:xfrm>
            <a:off x="5305962" y="3213100"/>
            <a:ext cx="1439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7" name="Line 11"/>
          <p:cNvSpPr>
            <a:spLocks noChangeShapeType="1"/>
          </p:cNvSpPr>
          <p:nvPr/>
        </p:nvSpPr>
        <p:spPr bwMode="auto">
          <a:xfrm flipH="1">
            <a:off x="5001162" y="1123950"/>
            <a:ext cx="0" cy="41063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8" name="Line 12"/>
          <p:cNvSpPr>
            <a:spLocks noChangeShapeType="1"/>
          </p:cNvSpPr>
          <p:nvPr/>
        </p:nvSpPr>
        <p:spPr bwMode="auto">
          <a:xfrm>
            <a:off x="5001162" y="2759602"/>
            <a:ext cx="17586" cy="4535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9" name="Text Box 13"/>
          <p:cNvSpPr txBox="1">
            <a:spLocks noChangeArrowheads="1"/>
          </p:cNvSpPr>
          <p:nvPr/>
        </p:nvSpPr>
        <p:spPr bwMode="auto">
          <a:xfrm rot="16200000">
            <a:off x="4388655" y="1916262"/>
            <a:ext cx="1225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i="1" dirty="0">
                <a:cs typeface="Times New Roman" pitchFamily="18" charset="0"/>
              </a:rPr>
              <a:t>t</a:t>
            </a:r>
            <a:r>
              <a:rPr lang="en-US" altLang="zh-TW" sz="2400" dirty="0">
                <a:cs typeface="Times New Roman" pitchFamily="18" charset="0"/>
              </a:rPr>
              <a:t> = </a:t>
            </a:r>
            <a:r>
              <a:rPr lang="en-US" altLang="zh-TW" sz="2400" i="1" dirty="0" err="1">
                <a:cs typeface="Times New Roman" pitchFamily="18" charset="0"/>
              </a:rPr>
              <a:t>md</a:t>
            </a:r>
            <a:r>
              <a:rPr lang="en-US" altLang="zh-TW" sz="2400" i="1" baseline="-25000" dirty="0" err="1">
                <a:cs typeface="Times New Roman" pitchFamily="18" charset="0"/>
              </a:rPr>
              <a:t>hkl</a:t>
            </a:r>
            <a:endParaRPr lang="en-US" altLang="zh-TW" sz="2400" i="1" baseline="-25000" dirty="0">
              <a:cs typeface="Times New Roman" pitchFamily="18" charset="0"/>
            </a:endParaRPr>
          </a:p>
        </p:txBody>
      </p:sp>
      <p:sp>
        <p:nvSpPr>
          <p:cNvPr id="10" name="Line 14"/>
          <p:cNvSpPr>
            <a:spLocks noChangeShapeType="1"/>
          </p:cNvSpPr>
          <p:nvPr/>
        </p:nvSpPr>
        <p:spPr bwMode="auto">
          <a:xfrm rot="1800000">
            <a:off x="5164674" y="90805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11" name="Line 15"/>
          <p:cNvSpPr>
            <a:spLocks noChangeShapeType="1"/>
          </p:cNvSpPr>
          <p:nvPr/>
        </p:nvSpPr>
        <p:spPr bwMode="auto">
          <a:xfrm rot="19800000">
            <a:off x="5883812" y="90805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12" name="Line 16"/>
          <p:cNvSpPr>
            <a:spLocks noChangeShapeType="1"/>
          </p:cNvSpPr>
          <p:nvPr/>
        </p:nvSpPr>
        <p:spPr bwMode="auto">
          <a:xfrm rot="1800000">
            <a:off x="5164674" y="1196975"/>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13" name="Line 17"/>
          <p:cNvSpPr>
            <a:spLocks noChangeShapeType="1"/>
          </p:cNvSpPr>
          <p:nvPr/>
        </p:nvSpPr>
        <p:spPr bwMode="auto">
          <a:xfrm rot="19800000">
            <a:off x="5883812" y="1196975"/>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14" name="Line 18"/>
          <p:cNvSpPr>
            <a:spLocks noChangeShapeType="1"/>
          </p:cNvSpPr>
          <p:nvPr/>
        </p:nvSpPr>
        <p:spPr bwMode="auto">
          <a:xfrm rot="1800000">
            <a:off x="5163087" y="1484313"/>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15" name="Line 19"/>
          <p:cNvSpPr>
            <a:spLocks noChangeShapeType="1"/>
          </p:cNvSpPr>
          <p:nvPr/>
        </p:nvSpPr>
        <p:spPr bwMode="auto">
          <a:xfrm rot="19800000">
            <a:off x="5882224" y="1484313"/>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16" name="Line 20"/>
          <p:cNvSpPr>
            <a:spLocks noChangeShapeType="1"/>
          </p:cNvSpPr>
          <p:nvPr/>
        </p:nvSpPr>
        <p:spPr bwMode="auto">
          <a:xfrm rot="1800000">
            <a:off x="5164674" y="2708275"/>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17" name="Line 21"/>
          <p:cNvSpPr>
            <a:spLocks noChangeShapeType="1"/>
          </p:cNvSpPr>
          <p:nvPr/>
        </p:nvSpPr>
        <p:spPr bwMode="auto">
          <a:xfrm rot="19800000">
            <a:off x="5883812" y="2708275"/>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18" name="Line 22"/>
          <p:cNvSpPr>
            <a:spLocks noChangeShapeType="1"/>
          </p:cNvSpPr>
          <p:nvPr/>
        </p:nvSpPr>
        <p:spPr bwMode="auto">
          <a:xfrm rot="1800000">
            <a:off x="5164674" y="299720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19" name="Line 23"/>
          <p:cNvSpPr>
            <a:spLocks noChangeShapeType="1"/>
          </p:cNvSpPr>
          <p:nvPr/>
        </p:nvSpPr>
        <p:spPr bwMode="auto">
          <a:xfrm rot="19800000">
            <a:off x="5883812" y="299720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20" name="Freeform 24"/>
          <p:cNvSpPr>
            <a:spLocks/>
          </p:cNvSpPr>
          <p:nvPr/>
        </p:nvSpPr>
        <p:spPr bwMode="auto">
          <a:xfrm>
            <a:off x="5523449" y="908050"/>
            <a:ext cx="71438" cy="215900"/>
          </a:xfrm>
          <a:custGeom>
            <a:avLst/>
            <a:gdLst>
              <a:gd name="T0" fmla="*/ 52 w 52"/>
              <a:gd name="T1" fmla="*/ 0 h 90"/>
              <a:gd name="T2" fmla="*/ 7 w 52"/>
              <a:gd name="T3" fmla="*/ 45 h 90"/>
              <a:gd name="T4" fmla="*/ 7 w 52"/>
              <a:gd name="T5" fmla="*/ 90 h 90"/>
              <a:gd name="T6" fmla="*/ 0 60000 65536"/>
              <a:gd name="T7" fmla="*/ 0 60000 65536"/>
              <a:gd name="T8" fmla="*/ 0 60000 65536"/>
              <a:gd name="T9" fmla="*/ 0 w 52"/>
              <a:gd name="T10" fmla="*/ 0 h 90"/>
              <a:gd name="T11" fmla="*/ 52 w 52"/>
              <a:gd name="T12" fmla="*/ 90 h 90"/>
            </a:gdLst>
            <a:ahLst/>
            <a:cxnLst>
              <a:cxn ang="T6">
                <a:pos x="T0" y="T1"/>
              </a:cxn>
              <a:cxn ang="T7">
                <a:pos x="T2" y="T3"/>
              </a:cxn>
              <a:cxn ang="T8">
                <a:pos x="T4" y="T5"/>
              </a:cxn>
            </a:cxnLst>
            <a:rect l="T9" t="T10" r="T11" b="T12"/>
            <a:pathLst>
              <a:path w="52" h="90">
                <a:moveTo>
                  <a:pt x="52" y="0"/>
                </a:moveTo>
                <a:cubicBezTo>
                  <a:pt x="33" y="15"/>
                  <a:pt x="14" y="30"/>
                  <a:pt x="7" y="45"/>
                </a:cubicBezTo>
                <a:cubicBezTo>
                  <a:pt x="0" y="60"/>
                  <a:pt x="3" y="75"/>
                  <a:pt x="7" y="90"/>
                </a:cubicBez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sz="2400">
              <a:latin typeface="Times New Roman" pitchFamily="18" charset="0"/>
              <a:cs typeface="Times New Roman" pitchFamily="18" charset="0"/>
            </a:endParaRPr>
          </a:p>
        </p:txBody>
      </p:sp>
      <p:sp>
        <p:nvSpPr>
          <p:cNvPr id="21" name="Text Box 25"/>
          <p:cNvSpPr txBox="1">
            <a:spLocks noChangeArrowheads="1"/>
          </p:cNvSpPr>
          <p:nvPr/>
        </p:nvSpPr>
        <p:spPr bwMode="auto">
          <a:xfrm>
            <a:off x="5163087" y="66675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i="1">
                <a:cs typeface="Times New Roman" pitchFamily="18" charset="0"/>
                <a:sym typeface="Symbol" pitchFamily="18" charset="2"/>
              </a:rPr>
              <a:t></a:t>
            </a:r>
          </a:p>
        </p:txBody>
      </p:sp>
      <p:sp>
        <p:nvSpPr>
          <p:cNvPr id="22" name="Freeform 26"/>
          <p:cNvSpPr>
            <a:spLocks/>
          </p:cNvSpPr>
          <p:nvPr/>
        </p:nvSpPr>
        <p:spPr bwMode="auto">
          <a:xfrm flipH="1">
            <a:off x="6315612" y="908050"/>
            <a:ext cx="71437" cy="215900"/>
          </a:xfrm>
          <a:custGeom>
            <a:avLst/>
            <a:gdLst>
              <a:gd name="T0" fmla="*/ 52 w 52"/>
              <a:gd name="T1" fmla="*/ 0 h 90"/>
              <a:gd name="T2" fmla="*/ 7 w 52"/>
              <a:gd name="T3" fmla="*/ 45 h 90"/>
              <a:gd name="T4" fmla="*/ 7 w 52"/>
              <a:gd name="T5" fmla="*/ 90 h 90"/>
              <a:gd name="T6" fmla="*/ 0 60000 65536"/>
              <a:gd name="T7" fmla="*/ 0 60000 65536"/>
              <a:gd name="T8" fmla="*/ 0 60000 65536"/>
              <a:gd name="T9" fmla="*/ 0 w 52"/>
              <a:gd name="T10" fmla="*/ 0 h 90"/>
              <a:gd name="T11" fmla="*/ 52 w 52"/>
              <a:gd name="T12" fmla="*/ 90 h 90"/>
            </a:gdLst>
            <a:ahLst/>
            <a:cxnLst>
              <a:cxn ang="T6">
                <a:pos x="T0" y="T1"/>
              </a:cxn>
              <a:cxn ang="T7">
                <a:pos x="T2" y="T3"/>
              </a:cxn>
              <a:cxn ang="T8">
                <a:pos x="T4" y="T5"/>
              </a:cxn>
            </a:cxnLst>
            <a:rect l="T9" t="T10" r="T11" b="T12"/>
            <a:pathLst>
              <a:path w="52" h="90">
                <a:moveTo>
                  <a:pt x="52" y="0"/>
                </a:moveTo>
                <a:cubicBezTo>
                  <a:pt x="33" y="15"/>
                  <a:pt x="14" y="30"/>
                  <a:pt x="7" y="45"/>
                </a:cubicBezTo>
                <a:cubicBezTo>
                  <a:pt x="0" y="60"/>
                  <a:pt x="3" y="75"/>
                  <a:pt x="7" y="90"/>
                </a:cubicBez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sz="2400">
              <a:latin typeface="Times New Roman" pitchFamily="18" charset="0"/>
              <a:cs typeface="Times New Roman" pitchFamily="18" charset="0"/>
            </a:endParaRPr>
          </a:p>
        </p:txBody>
      </p:sp>
      <p:sp>
        <p:nvSpPr>
          <p:cNvPr id="23" name="Text Box 27"/>
          <p:cNvSpPr txBox="1">
            <a:spLocks noChangeArrowheads="1"/>
          </p:cNvSpPr>
          <p:nvPr/>
        </p:nvSpPr>
        <p:spPr bwMode="auto">
          <a:xfrm>
            <a:off x="6331487" y="66675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i="1">
                <a:cs typeface="Times New Roman" pitchFamily="18" charset="0"/>
                <a:sym typeface="Symbol" pitchFamily="18" charset="2"/>
              </a:rPr>
              <a:t></a:t>
            </a:r>
          </a:p>
        </p:txBody>
      </p:sp>
      <p:sp>
        <p:nvSpPr>
          <p:cNvPr id="24" name="Freeform 28"/>
          <p:cNvSpPr>
            <a:spLocks/>
          </p:cNvSpPr>
          <p:nvPr/>
        </p:nvSpPr>
        <p:spPr bwMode="auto">
          <a:xfrm>
            <a:off x="5523449" y="3022600"/>
            <a:ext cx="71438" cy="215900"/>
          </a:xfrm>
          <a:custGeom>
            <a:avLst/>
            <a:gdLst>
              <a:gd name="T0" fmla="*/ 52 w 52"/>
              <a:gd name="T1" fmla="*/ 0 h 90"/>
              <a:gd name="T2" fmla="*/ 7 w 52"/>
              <a:gd name="T3" fmla="*/ 45 h 90"/>
              <a:gd name="T4" fmla="*/ 7 w 52"/>
              <a:gd name="T5" fmla="*/ 90 h 90"/>
              <a:gd name="T6" fmla="*/ 0 60000 65536"/>
              <a:gd name="T7" fmla="*/ 0 60000 65536"/>
              <a:gd name="T8" fmla="*/ 0 60000 65536"/>
              <a:gd name="T9" fmla="*/ 0 w 52"/>
              <a:gd name="T10" fmla="*/ 0 h 90"/>
              <a:gd name="T11" fmla="*/ 52 w 52"/>
              <a:gd name="T12" fmla="*/ 90 h 90"/>
            </a:gdLst>
            <a:ahLst/>
            <a:cxnLst>
              <a:cxn ang="T6">
                <a:pos x="T0" y="T1"/>
              </a:cxn>
              <a:cxn ang="T7">
                <a:pos x="T2" y="T3"/>
              </a:cxn>
              <a:cxn ang="T8">
                <a:pos x="T4" y="T5"/>
              </a:cxn>
            </a:cxnLst>
            <a:rect l="T9" t="T10" r="T11" b="T12"/>
            <a:pathLst>
              <a:path w="52" h="90">
                <a:moveTo>
                  <a:pt x="52" y="0"/>
                </a:moveTo>
                <a:cubicBezTo>
                  <a:pt x="33" y="15"/>
                  <a:pt x="14" y="30"/>
                  <a:pt x="7" y="45"/>
                </a:cubicBezTo>
                <a:cubicBezTo>
                  <a:pt x="0" y="60"/>
                  <a:pt x="3" y="75"/>
                  <a:pt x="7" y="90"/>
                </a:cubicBez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sz="2400">
              <a:latin typeface="Times New Roman" pitchFamily="18" charset="0"/>
              <a:cs typeface="Times New Roman" pitchFamily="18" charset="0"/>
            </a:endParaRPr>
          </a:p>
        </p:txBody>
      </p:sp>
      <p:sp>
        <p:nvSpPr>
          <p:cNvPr id="25" name="Text Box 29"/>
          <p:cNvSpPr txBox="1">
            <a:spLocks noChangeArrowheads="1"/>
          </p:cNvSpPr>
          <p:nvPr/>
        </p:nvSpPr>
        <p:spPr bwMode="auto">
          <a:xfrm>
            <a:off x="5163087" y="27813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i="1">
                <a:cs typeface="Times New Roman" pitchFamily="18" charset="0"/>
                <a:sym typeface="Symbol" pitchFamily="18" charset="2"/>
              </a:rPr>
              <a:t></a:t>
            </a:r>
          </a:p>
        </p:txBody>
      </p:sp>
      <p:sp>
        <p:nvSpPr>
          <p:cNvPr id="26" name="Freeform 30"/>
          <p:cNvSpPr>
            <a:spLocks/>
          </p:cNvSpPr>
          <p:nvPr/>
        </p:nvSpPr>
        <p:spPr bwMode="auto">
          <a:xfrm flipH="1">
            <a:off x="6315612" y="3022600"/>
            <a:ext cx="71437" cy="215900"/>
          </a:xfrm>
          <a:custGeom>
            <a:avLst/>
            <a:gdLst>
              <a:gd name="T0" fmla="*/ 52 w 52"/>
              <a:gd name="T1" fmla="*/ 0 h 90"/>
              <a:gd name="T2" fmla="*/ 7 w 52"/>
              <a:gd name="T3" fmla="*/ 45 h 90"/>
              <a:gd name="T4" fmla="*/ 7 w 52"/>
              <a:gd name="T5" fmla="*/ 90 h 90"/>
              <a:gd name="T6" fmla="*/ 0 60000 65536"/>
              <a:gd name="T7" fmla="*/ 0 60000 65536"/>
              <a:gd name="T8" fmla="*/ 0 60000 65536"/>
              <a:gd name="T9" fmla="*/ 0 w 52"/>
              <a:gd name="T10" fmla="*/ 0 h 90"/>
              <a:gd name="T11" fmla="*/ 52 w 52"/>
              <a:gd name="T12" fmla="*/ 90 h 90"/>
            </a:gdLst>
            <a:ahLst/>
            <a:cxnLst>
              <a:cxn ang="T6">
                <a:pos x="T0" y="T1"/>
              </a:cxn>
              <a:cxn ang="T7">
                <a:pos x="T2" y="T3"/>
              </a:cxn>
              <a:cxn ang="T8">
                <a:pos x="T4" y="T5"/>
              </a:cxn>
            </a:cxnLst>
            <a:rect l="T9" t="T10" r="T11" b="T12"/>
            <a:pathLst>
              <a:path w="52" h="90">
                <a:moveTo>
                  <a:pt x="52" y="0"/>
                </a:moveTo>
                <a:cubicBezTo>
                  <a:pt x="33" y="15"/>
                  <a:pt x="14" y="30"/>
                  <a:pt x="7" y="45"/>
                </a:cubicBezTo>
                <a:cubicBezTo>
                  <a:pt x="0" y="60"/>
                  <a:pt x="3" y="75"/>
                  <a:pt x="7" y="90"/>
                </a:cubicBez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sz="2400">
              <a:latin typeface="Times New Roman" pitchFamily="18" charset="0"/>
              <a:cs typeface="Times New Roman" pitchFamily="18" charset="0"/>
            </a:endParaRPr>
          </a:p>
        </p:txBody>
      </p:sp>
      <p:sp>
        <p:nvSpPr>
          <p:cNvPr id="27" name="Text Box 31"/>
          <p:cNvSpPr txBox="1">
            <a:spLocks noChangeArrowheads="1"/>
          </p:cNvSpPr>
          <p:nvPr/>
        </p:nvSpPr>
        <p:spPr bwMode="auto">
          <a:xfrm>
            <a:off x="6331487" y="27813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i="1">
                <a:cs typeface="Times New Roman" pitchFamily="18" charset="0"/>
                <a:sym typeface="Symbol" pitchFamily="18" charset="2"/>
              </a:rPr>
              <a:t></a:t>
            </a:r>
          </a:p>
        </p:txBody>
      </p:sp>
      <p:sp>
        <p:nvSpPr>
          <p:cNvPr id="28" name="Line 32"/>
          <p:cNvSpPr>
            <a:spLocks noChangeShapeType="1"/>
          </p:cNvSpPr>
          <p:nvPr/>
        </p:nvSpPr>
        <p:spPr bwMode="auto">
          <a:xfrm>
            <a:off x="7322087" y="1123950"/>
            <a:ext cx="1439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29" name="Line 33"/>
          <p:cNvSpPr>
            <a:spLocks noChangeShapeType="1"/>
          </p:cNvSpPr>
          <p:nvPr/>
        </p:nvSpPr>
        <p:spPr bwMode="auto">
          <a:xfrm>
            <a:off x="7322087" y="1412875"/>
            <a:ext cx="1439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30" name="Line 34"/>
          <p:cNvSpPr>
            <a:spLocks noChangeShapeType="1"/>
          </p:cNvSpPr>
          <p:nvPr/>
        </p:nvSpPr>
        <p:spPr bwMode="auto">
          <a:xfrm>
            <a:off x="7322087" y="1700213"/>
            <a:ext cx="1439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31" name="Line 35"/>
          <p:cNvSpPr>
            <a:spLocks noChangeShapeType="1"/>
          </p:cNvSpPr>
          <p:nvPr/>
        </p:nvSpPr>
        <p:spPr bwMode="auto">
          <a:xfrm>
            <a:off x="7320499" y="2924175"/>
            <a:ext cx="14398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32" name="Line 36"/>
          <p:cNvSpPr>
            <a:spLocks noChangeShapeType="1"/>
          </p:cNvSpPr>
          <p:nvPr/>
        </p:nvSpPr>
        <p:spPr bwMode="auto">
          <a:xfrm>
            <a:off x="7320499" y="3213100"/>
            <a:ext cx="14398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33" name="Line 40"/>
          <p:cNvSpPr>
            <a:spLocks noChangeShapeType="1"/>
          </p:cNvSpPr>
          <p:nvPr/>
        </p:nvSpPr>
        <p:spPr bwMode="auto">
          <a:xfrm rot="1800000">
            <a:off x="7180799" y="90805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34" name="Line 41"/>
          <p:cNvSpPr>
            <a:spLocks noChangeShapeType="1"/>
          </p:cNvSpPr>
          <p:nvPr/>
        </p:nvSpPr>
        <p:spPr bwMode="auto">
          <a:xfrm rot="19800000">
            <a:off x="7899937" y="90805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35" name="Line 42"/>
          <p:cNvSpPr>
            <a:spLocks noChangeShapeType="1"/>
          </p:cNvSpPr>
          <p:nvPr/>
        </p:nvSpPr>
        <p:spPr bwMode="auto">
          <a:xfrm rot="1800000">
            <a:off x="7180799" y="1196975"/>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36" name="Line 43"/>
          <p:cNvSpPr>
            <a:spLocks noChangeShapeType="1"/>
          </p:cNvSpPr>
          <p:nvPr/>
        </p:nvSpPr>
        <p:spPr bwMode="auto">
          <a:xfrm rot="19800000">
            <a:off x="7899937" y="1196975"/>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37" name="Line 44"/>
          <p:cNvSpPr>
            <a:spLocks noChangeShapeType="1"/>
          </p:cNvSpPr>
          <p:nvPr/>
        </p:nvSpPr>
        <p:spPr bwMode="auto">
          <a:xfrm rot="1800000">
            <a:off x="7179212" y="1484313"/>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38" name="Line 45"/>
          <p:cNvSpPr>
            <a:spLocks noChangeShapeType="1"/>
          </p:cNvSpPr>
          <p:nvPr/>
        </p:nvSpPr>
        <p:spPr bwMode="auto">
          <a:xfrm rot="19800000">
            <a:off x="7898349" y="1484313"/>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39" name="Line 46"/>
          <p:cNvSpPr>
            <a:spLocks noChangeShapeType="1"/>
          </p:cNvSpPr>
          <p:nvPr/>
        </p:nvSpPr>
        <p:spPr bwMode="auto">
          <a:xfrm rot="1800000">
            <a:off x="7179212" y="2708275"/>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40" name="Line 47"/>
          <p:cNvSpPr>
            <a:spLocks noChangeShapeType="1"/>
          </p:cNvSpPr>
          <p:nvPr/>
        </p:nvSpPr>
        <p:spPr bwMode="auto">
          <a:xfrm rot="19800000">
            <a:off x="7898349" y="2708275"/>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41" name="Line 48"/>
          <p:cNvSpPr>
            <a:spLocks noChangeShapeType="1"/>
          </p:cNvSpPr>
          <p:nvPr/>
        </p:nvSpPr>
        <p:spPr bwMode="auto">
          <a:xfrm rot="1800000">
            <a:off x="7179212" y="299720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42" name="Line 49"/>
          <p:cNvSpPr>
            <a:spLocks noChangeShapeType="1"/>
          </p:cNvSpPr>
          <p:nvPr/>
        </p:nvSpPr>
        <p:spPr bwMode="auto">
          <a:xfrm rot="19800000">
            <a:off x="7898349" y="299720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latin typeface="Times New Roman" pitchFamily="18" charset="0"/>
              <a:cs typeface="Times New Roman" pitchFamily="18" charset="0"/>
            </a:endParaRPr>
          </a:p>
        </p:txBody>
      </p:sp>
      <p:sp>
        <p:nvSpPr>
          <p:cNvPr id="43" name="Freeform 50"/>
          <p:cNvSpPr>
            <a:spLocks/>
          </p:cNvSpPr>
          <p:nvPr/>
        </p:nvSpPr>
        <p:spPr bwMode="auto">
          <a:xfrm>
            <a:off x="7539574" y="908050"/>
            <a:ext cx="71438" cy="215900"/>
          </a:xfrm>
          <a:custGeom>
            <a:avLst/>
            <a:gdLst>
              <a:gd name="T0" fmla="*/ 52 w 52"/>
              <a:gd name="T1" fmla="*/ 0 h 90"/>
              <a:gd name="T2" fmla="*/ 7 w 52"/>
              <a:gd name="T3" fmla="*/ 45 h 90"/>
              <a:gd name="T4" fmla="*/ 7 w 52"/>
              <a:gd name="T5" fmla="*/ 90 h 90"/>
              <a:gd name="T6" fmla="*/ 0 60000 65536"/>
              <a:gd name="T7" fmla="*/ 0 60000 65536"/>
              <a:gd name="T8" fmla="*/ 0 60000 65536"/>
              <a:gd name="T9" fmla="*/ 0 w 52"/>
              <a:gd name="T10" fmla="*/ 0 h 90"/>
              <a:gd name="T11" fmla="*/ 52 w 52"/>
              <a:gd name="T12" fmla="*/ 90 h 90"/>
            </a:gdLst>
            <a:ahLst/>
            <a:cxnLst>
              <a:cxn ang="T6">
                <a:pos x="T0" y="T1"/>
              </a:cxn>
              <a:cxn ang="T7">
                <a:pos x="T2" y="T3"/>
              </a:cxn>
              <a:cxn ang="T8">
                <a:pos x="T4" y="T5"/>
              </a:cxn>
            </a:cxnLst>
            <a:rect l="T9" t="T10" r="T11" b="T12"/>
            <a:pathLst>
              <a:path w="52" h="90">
                <a:moveTo>
                  <a:pt x="52" y="0"/>
                </a:moveTo>
                <a:cubicBezTo>
                  <a:pt x="33" y="15"/>
                  <a:pt x="14" y="30"/>
                  <a:pt x="7" y="45"/>
                </a:cubicBezTo>
                <a:cubicBezTo>
                  <a:pt x="0" y="60"/>
                  <a:pt x="3" y="75"/>
                  <a:pt x="7" y="90"/>
                </a:cubicBez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sz="2400">
              <a:latin typeface="Times New Roman" pitchFamily="18" charset="0"/>
              <a:cs typeface="Times New Roman" pitchFamily="18" charset="0"/>
            </a:endParaRPr>
          </a:p>
        </p:txBody>
      </p:sp>
      <p:sp>
        <p:nvSpPr>
          <p:cNvPr id="44" name="Text Box 51"/>
          <p:cNvSpPr txBox="1">
            <a:spLocks noChangeArrowheads="1"/>
          </p:cNvSpPr>
          <p:nvPr/>
        </p:nvSpPr>
        <p:spPr bwMode="auto">
          <a:xfrm>
            <a:off x="7466549" y="476250"/>
            <a:ext cx="104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i="1">
                <a:cs typeface="Times New Roman" pitchFamily="18" charset="0"/>
                <a:sym typeface="Symbol" pitchFamily="18" charset="2"/>
              </a:rPr>
              <a:t> + </a:t>
            </a:r>
            <a:r>
              <a:rPr lang="en-US" altLang="zh-TW" sz="2400">
                <a:cs typeface="Times New Roman" pitchFamily="18" charset="0"/>
                <a:sym typeface="Symbol" pitchFamily="18" charset="2"/>
              </a:rPr>
              <a:t></a:t>
            </a:r>
            <a:endParaRPr lang="en-US" altLang="zh-TW" sz="2400" i="1">
              <a:cs typeface="Times New Roman" pitchFamily="18" charset="0"/>
              <a:sym typeface="Symbol" pitchFamily="18" charset="2"/>
            </a:endParaRPr>
          </a:p>
        </p:txBody>
      </p:sp>
      <p:sp>
        <p:nvSpPr>
          <p:cNvPr id="45" name="Freeform 52"/>
          <p:cNvSpPr>
            <a:spLocks/>
          </p:cNvSpPr>
          <p:nvPr/>
        </p:nvSpPr>
        <p:spPr bwMode="auto">
          <a:xfrm flipH="1">
            <a:off x="8331737" y="908050"/>
            <a:ext cx="71437" cy="215900"/>
          </a:xfrm>
          <a:custGeom>
            <a:avLst/>
            <a:gdLst>
              <a:gd name="T0" fmla="*/ 52 w 52"/>
              <a:gd name="T1" fmla="*/ 0 h 90"/>
              <a:gd name="T2" fmla="*/ 7 w 52"/>
              <a:gd name="T3" fmla="*/ 45 h 90"/>
              <a:gd name="T4" fmla="*/ 7 w 52"/>
              <a:gd name="T5" fmla="*/ 90 h 90"/>
              <a:gd name="T6" fmla="*/ 0 60000 65536"/>
              <a:gd name="T7" fmla="*/ 0 60000 65536"/>
              <a:gd name="T8" fmla="*/ 0 60000 65536"/>
              <a:gd name="T9" fmla="*/ 0 w 52"/>
              <a:gd name="T10" fmla="*/ 0 h 90"/>
              <a:gd name="T11" fmla="*/ 52 w 52"/>
              <a:gd name="T12" fmla="*/ 90 h 90"/>
            </a:gdLst>
            <a:ahLst/>
            <a:cxnLst>
              <a:cxn ang="T6">
                <a:pos x="T0" y="T1"/>
              </a:cxn>
              <a:cxn ang="T7">
                <a:pos x="T2" y="T3"/>
              </a:cxn>
              <a:cxn ang="T8">
                <a:pos x="T4" y="T5"/>
              </a:cxn>
            </a:cxnLst>
            <a:rect l="T9" t="T10" r="T11" b="T12"/>
            <a:pathLst>
              <a:path w="52" h="90">
                <a:moveTo>
                  <a:pt x="52" y="0"/>
                </a:moveTo>
                <a:cubicBezTo>
                  <a:pt x="33" y="15"/>
                  <a:pt x="14" y="30"/>
                  <a:pt x="7" y="45"/>
                </a:cubicBezTo>
                <a:cubicBezTo>
                  <a:pt x="0" y="60"/>
                  <a:pt x="3" y="75"/>
                  <a:pt x="7" y="90"/>
                </a:cubicBez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sz="2400">
              <a:latin typeface="Times New Roman" pitchFamily="18" charset="0"/>
              <a:cs typeface="Times New Roman" pitchFamily="18" charset="0"/>
            </a:endParaRPr>
          </a:p>
        </p:txBody>
      </p:sp>
      <p:sp>
        <p:nvSpPr>
          <p:cNvPr id="46" name="Freeform 54"/>
          <p:cNvSpPr>
            <a:spLocks/>
          </p:cNvSpPr>
          <p:nvPr/>
        </p:nvSpPr>
        <p:spPr bwMode="auto">
          <a:xfrm>
            <a:off x="7537987" y="2708275"/>
            <a:ext cx="71437" cy="215900"/>
          </a:xfrm>
          <a:custGeom>
            <a:avLst/>
            <a:gdLst>
              <a:gd name="T0" fmla="*/ 52 w 52"/>
              <a:gd name="T1" fmla="*/ 0 h 90"/>
              <a:gd name="T2" fmla="*/ 7 w 52"/>
              <a:gd name="T3" fmla="*/ 45 h 90"/>
              <a:gd name="T4" fmla="*/ 7 w 52"/>
              <a:gd name="T5" fmla="*/ 90 h 90"/>
              <a:gd name="T6" fmla="*/ 0 60000 65536"/>
              <a:gd name="T7" fmla="*/ 0 60000 65536"/>
              <a:gd name="T8" fmla="*/ 0 60000 65536"/>
              <a:gd name="T9" fmla="*/ 0 w 52"/>
              <a:gd name="T10" fmla="*/ 0 h 90"/>
              <a:gd name="T11" fmla="*/ 52 w 52"/>
              <a:gd name="T12" fmla="*/ 90 h 90"/>
            </a:gdLst>
            <a:ahLst/>
            <a:cxnLst>
              <a:cxn ang="T6">
                <a:pos x="T0" y="T1"/>
              </a:cxn>
              <a:cxn ang="T7">
                <a:pos x="T2" y="T3"/>
              </a:cxn>
              <a:cxn ang="T8">
                <a:pos x="T4" y="T5"/>
              </a:cxn>
            </a:cxnLst>
            <a:rect l="T9" t="T10" r="T11" b="T12"/>
            <a:pathLst>
              <a:path w="52" h="90">
                <a:moveTo>
                  <a:pt x="52" y="0"/>
                </a:moveTo>
                <a:cubicBezTo>
                  <a:pt x="33" y="15"/>
                  <a:pt x="14" y="30"/>
                  <a:pt x="7" y="45"/>
                </a:cubicBezTo>
                <a:cubicBezTo>
                  <a:pt x="0" y="60"/>
                  <a:pt x="3" y="75"/>
                  <a:pt x="7" y="90"/>
                </a:cubicBez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sz="2400">
              <a:latin typeface="Times New Roman" pitchFamily="18" charset="0"/>
              <a:cs typeface="Times New Roman" pitchFamily="18" charset="0"/>
            </a:endParaRPr>
          </a:p>
        </p:txBody>
      </p:sp>
      <p:sp>
        <p:nvSpPr>
          <p:cNvPr id="47" name="Freeform 56"/>
          <p:cNvSpPr>
            <a:spLocks/>
          </p:cNvSpPr>
          <p:nvPr/>
        </p:nvSpPr>
        <p:spPr bwMode="auto">
          <a:xfrm flipH="1">
            <a:off x="8330149" y="2708275"/>
            <a:ext cx="71438" cy="215900"/>
          </a:xfrm>
          <a:custGeom>
            <a:avLst/>
            <a:gdLst>
              <a:gd name="T0" fmla="*/ 52 w 52"/>
              <a:gd name="T1" fmla="*/ 0 h 90"/>
              <a:gd name="T2" fmla="*/ 7 w 52"/>
              <a:gd name="T3" fmla="*/ 45 h 90"/>
              <a:gd name="T4" fmla="*/ 7 w 52"/>
              <a:gd name="T5" fmla="*/ 90 h 90"/>
              <a:gd name="T6" fmla="*/ 0 60000 65536"/>
              <a:gd name="T7" fmla="*/ 0 60000 65536"/>
              <a:gd name="T8" fmla="*/ 0 60000 65536"/>
              <a:gd name="T9" fmla="*/ 0 w 52"/>
              <a:gd name="T10" fmla="*/ 0 h 90"/>
              <a:gd name="T11" fmla="*/ 52 w 52"/>
              <a:gd name="T12" fmla="*/ 90 h 90"/>
            </a:gdLst>
            <a:ahLst/>
            <a:cxnLst>
              <a:cxn ang="T6">
                <a:pos x="T0" y="T1"/>
              </a:cxn>
              <a:cxn ang="T7">
                <a:pos x="T2" y="T3"/>
              </a:cxn>
              <a:cxn ang="T8">
                <a:pos x="T4" y="T5"/>
              </a:cxn>
            </a:cxnLst>
            <a:rect l="T9" t="T10" r="T11" b="T12"/>
            <a:pathLst>
              <a:path w="52" h="90">
                <a:moveTo>
                  <a:pt x="52" y="0"/>
                </a:moveTo>
                <a:cubicBezTo>
                  <a:pt x="33" y="15"/>
                  <a:pt x="14" y="30"/>
                  <a:pt x="7" y="45"/>
                </a:cubicBezTo>
                <a:cubicBezTo>
                  <a:pt x="0" y="60"/>
                  <a:pt x="3" y="75"/>
                  <a:pt x="7" y="90"/>
                </a:cubicBez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sz="2400">
              <a:latin typeface="Times New Roman" pitchFamily="18" charset="0"/>
              <a:cs typeface="Times New Roman" pitchFamily="18" charset="0"/>
            </a:endParaRPr>
          </a:p>
        </p:txBody>
      </p:sp>
      <p:sp>
        <p:nvSpPr>
          <p:cNvPr id="48" name="Text Box 58"/>
          <p:cNvSpPr txBox="1">
            <a:spLocks noChangeArrowheads="1"/>
          </p:cNvSpPr>
          <p:nvPr/>
        </p:nvSpPr>
        <p:spPr bwMode="auto">
          <a:xfrm>
            <a:off x="7464962" y="2205038"/>
            <a:ext cx="1046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i="1">
                <a:cs typeface="Times New Roman" pitchFamily="18" charset="0"/>
                <a:sym typeface="Symbol" pitchFamily="18" charset="2"/>
              </a:rPr>
              <a:t> + </a:t>
            </a:r>
            <a:r>
              <a:rPr lang="en-US" altLang="zh-TW" sz="2400">
                <a:cs typeface="Times New Roman" pitchFamily="18" charset="0"/>
                <a:sym typeface="Symbol" pitchFamily="18" charset="2"/>
              </a:rPr>
              <a:t></a:t>
            </a:r>
            <a:endParaRPr lang="en-US" altLang="zh-TW" sz="2400" i="1">
              <a:cs typeface="Times New Roman" pitchFamily="18" charset="0"/>
              <a:sym typeface="Symbol" pitchFamily="18" charset="2"/>
            </a:endParaRPr>
          </a:p>
        </p:txBody>
      </p:sp>
      <p:sp>
        <p:nvSpPr>
          <p:cNvPr id="49" name="Text Box 60"/>
          <p:cNvSpPr txBox="1">
            <a:spLocks noChangeArrowheads="1"/>
          </p:cNvSpPr>
          <p:nvPr/>
        </p:nvSpPr>
        <p:spPr bwMode="auto">
          <a:xfrm rot="5400000">
            <a:off x="5813010" y="1847205"/>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a:cs typeface="Times New Roman" pitchFamily="18" charset="0"/>
              </a:rPr>
              <a:t>…</a:t>
            </a:r>
          </a:p>
        </p:txBody>
      </p:sp>
      <p:sp>
        <p:nvSpPr>
          <p:cNvPr id="50" name="Text Box 61"/>
          <p:cNvSpPr txBox="1">
            <a:spLocks noChangeArrowheads="1"/>
          </p:cNvSpPr>
          <p:nvPr/>
        </p:nvSpPr>
        <p:spPr bwMode="auto">
          <a:xfrm rot="5400000">
            <a:off x="7840247" y="1847205"/>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a:cs typeface="Times New Roman" pitchFamily="18" charset="0"/>
              </a:rPr>
              <a:t>…</a:t>
            </a:r>
          </a:p>
        </p:txBody>
      </p:sp>
      <p:sp>
        <p:nvSpPr>
          <p:cNvPr id="51" name="Text Box 62"/>
          <p:cNvSpPr txBox="1">
            <a:spLocks noChangeArrowheads="1"/>
          </p:cNvSpPr>
          <p:nvPr/>
        </p:nvSpPr>
        <p:spPr bwMode="auto">
          <a:xfrm>
            <a:off x="6818849" y="9080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a:cs typeface="Times New Roman" pitchFamily="18" charset="0"/>
              </a:rPr>
              <a:t>0</a:t>
            </a:r>
          </a:p>
        </p:txBody>
      </p:sp>
      <p:sp>
        <p:nvSpPr>
          <p:cNvPr id="52" name="Text Box 63"/>
          <p:cNvSpPr txBox="1">
            <a:spLocks noChangeArrowheads="1"/>
          </p:cNvSpPr>
          <p:nvPr/>
        </p:nvSpPr>
        <p:spPr bwMode="auto">
          <a:xfrm>
            <a:off x="6818849" y="11715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a:cs typeface="Times New Roman" pitchFamily="18" charset="0"/>
              </a:rPr>
              <a:t>1</a:t>
            </a:r>
          </a:p>
        </p:txBody>
      </p:sp>
      <p:sp>
        <p:nvSpPr>
          <p:cNvPr id="53" name="Text Box 64"/>
          <p:cNvSpPr txBox="1">
            <a:spLocks noChangeArrowheads="1"/>
          </p:cNvSpPr>
          <p:nvPr/>
        </p:nvSpPr>
        <p:spPr bwMode="auto">
          <a:xfrm>
            <a:off x="6818849" y="14589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a:cs typeface="Times New Roman" pitchFamily="18" charset="0"/>
              </a:rPr>
              <a:t>2</a:t>
            </a:r>
          </a:p>
        </p:txBody>
      </p:sp>
      <p:sp>
        <p:nvSpPr>
          <p:cNvPr id="54" name="Text Box 65"/>
          <p:cNvSpPr txBox="1">
            <a:spLocks noChangeArrowheads="1"/>
          </p:cNvSpPr>
          <p:nvPr/>
        </p:nvSpPr>
        <p:spPr bwMode="auto">
          <a:xfrm>
            <a:off x="6818849" y="29718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i="1">
                <a:cs typeface="Times New Roman" pitchFamily="18" charset="0"/>
              </a:rPr>
              <a:t>m</a:t>
            </a:r>
          </a:p>
        </p:txBody>
      </p:sp>
      <p:sp>
        <p:nvSpPr>
          <p:cNvPr id="55" name="文字方塊 54"/>
          <p:cNvSpPr txBox="1"/>
          <p:nvPr/>
        </p:nvSpPr>
        <p:spPr bwMode="auto">
          <a:xfrm>
            <a:off x="1125750" y="375047"/>
            <a:ext cx="3316934" cy="461665"/>
          </a:xfrm>
          <a:prstGeom prst="rect">
            <a:avLst/>
          </a:prstGeom>
          <a:noFill/>
          <a:ln w="9525">
            <a:noFill/>
            <a:miter lim="800000"/>
            <a:headEnd/>
            <a:tailEnd/>
          </a:ln>
        </p:spPr>
        <p:txBody>
          <a:bodyPr wrap="none" rtlCol="0">
            <a:spAutoFit/>
          </a:bodyPr>
          <a:lstStyle/>
          <a:p>
            <a:r>
              <a:rPr lang="en-US" altLang="zh-TW" sz="2400" dirty="0" smtClean="0">
                <a:latin typeface="Times New Roman" pitchFamily="18" charset="0"/>
                <a:cs typeface="Times New Roman" pitchFamily="18" charset="0"/>
              </a:rPr>
              <a:t>Constructive Interference</a:t>
            </a:r>
            <a:endParaRPr lang="zh-TW" altLang="en-US" sz="2400" dirty="0" smtClean="0">
              <a:latin typeface="Times New Roman" pitchFamily="18" charset="0"/>
              <a:cs typeface="Times New Roman" pitchFamily="18" charset="0"/>
            </a:endParaRPr>
          </a:p>
        </p:txBody>
      </p:sp>
      <p:graphicFrame>
        <p:nvGraphicFramePr>
          <p:cNvPr id="56" name="物件 55"/>
          <p:cNvGraphicFramePr>
            <a:graphicFrameLocks noChangeAspect="1"/>
          </p:cNvGraphicFramePr>
          <p:nvPr>
            <p:extLst>
              <p:ext uri="{D42A27DB-BD31-4B8C-83A1-F6EECF244321}">
                <p14:modId xmlns:p14="http://schemas.microsoft.com/office/powerpoint/2010/main" val="2474846572"/>
              </p:ext>
            </p:extLst>
          </p:nvPr>
        </p:nvGraphicFramePr>
        <p:xfrm>
          <a:off x="1418348" y="980728"/>
          <a:ext cx="2698750" cy="1741487"/>
        </p:xfrm>
        <a:graphic>
          <a:graphicData uri="http://schemas.openxmlformats.org/presentationml/2006/ole">
            <mc:AlternateContent xmlns:mc="http://schemas.openxmlformats.org/markup-compatibility/2006">
              <mc:Choice xmlns:v="urn:schemas-microsoft-com:vml" Requires="v">
                <p:oleObj spid="_x0000_s73758" name="方程式" r:id="rId3" imgW="1346040" imgH="838080" progId="Equation.3">
                  <p:embed/>
                </p:oleObj>
              </mc:Choice>
              <mc:Fallback>
                <p:oleObj name="方程式" r:id="rId3" imgW="134604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348" y="980728"/>
                        <a:ext cx="2698750" cy="174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Text Box 67"/>
          <p:cNvSpPr txBox="1">
            <a:spLocks noChangeArrowheads="1"/>
          </p:cNvSpPr>
          <p:nvPr/>
        </p:nvSpPr>
        <p:spPr bwMode="auto">
          <a:xfrm>
            <a:off x="1634372" y="2780928"/>
            <a:ext cx="20008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i="1" dirty="0" smtClean="0">
                <a:sym typeface="Symbol" pitchFamily="18" charset="2"/>
              </a:rPr>
              <a:t> </a:t>
            </a:r>
            <a:r>
              <a:rPr lang="en-US" altLang="zh-TW" i="1" dirty="0" smtClean="0">
                <a:sym typeface="Symbol"/>
              </a:rPr>
              <a:t> </a:t>
            </a:r>
            <a:r>
              <a:rPr lang="en-US" altLang="zh-TW" i="1" dirty="0" smtClean="0">
                <a:sym typeface="Symbol" pitchFamily="18" charset="2"/>
              </a:rPr>
              <a:t></a:t>
            </a:r>
            <a:r>
              <a:rPr lang="en-US" altLang="zh-TW" dirty="0" smtClean="0">
                <a:sym typeface="Symbol" pitchFamily="18" charset="2"/>
              </a:rPr>
              <a:t> </a:t>
            </a:r>
            <a:r>
              <a:rPr lang="en-US" altLang="zh-TW" dirty="0">
                <a:sym typeface="Symbol" pitchFamily="18" charset="2"/>
              </a:rPr>
              <a:t>+ </a:t>
            </a:r>
            <a:r>
              <a:rPr lang="en-US" altLang="zh-TW" i="1" dirty="0">
                <a:sym typeface="Symbol" pitchFamily="18" charset="2"/>
              </a:rPr>
              <a:t></a:t>
            </a:r>
            <a:r>
              <a:rPr lang="en-US" altLang="zh-TW" dirty="0">
                <a:sym typeface="Symbol" pitchFamily="18" charset="2"/>
              </a:rPr>
              <a:t> </a:t>
            </a:r>
            <a:endParaRPr lang="en-US" altLang="zh-TW" dirty="0" smtClean="0">
              <a:sym typeface="Symbol" pitchFamily="18" charset="2"/>
            </a:endParaRPr>
          </a:p>
          <a:p>
            <a:pPr eaLnBrk="1" hangingPunct="1"/>
            <a:r>
              <a:rPr lang="en-US" altLang="zh-TW" i="1" dirty="0">
                <a:sym typeface="Symbol" pitchFamily="18" charset="2"/>
              </a:rPr>
              <a:t></a:t>
            </a:r>
            <a:r>
              <a:rPr lang="en-US" altLang="zh-TW" dirty="0" smtClean="0">
                <a:sym typeface="Symbol" pitchFamily="18" charset="2"/>
              </a:rPr>
              <a:t> </a:t>
            </a:r>
            <a:r>
              <a:rPr lang="en-US" altLang="zh-TW" dirty="0">
                <a:sym typeface="Symbol"/>
              </a:rPr>
              <a:t></a:t>
            </a:r>
            <a:r>
              <a:rPr lang="en-US" altLang="zh-TW" i="1" dirty="0">
                <a:sym typeface="Symbol"/>
              </a:rPr>
              <a:t> </a:t>
            </a:r>
            <a:r>
              <a:rPr lang="en-US" altLang="zh-TW" i="1" dirty="0" smtClean="0">
                <a:sym typeface="Symbol" pitchFamily="18" charset="2"/>
              </a:rPr>
              <a:t></a:t>
            </a:r>
            <a:r>
              <a:rPr lang="en-US" altLang="zh-TW" dirty="0" smtClean="0">
                <a:sym typeface="Symbol" pitchFamily="18" charset="2"/>
              </a:rPr>
              <a:t> </a:t>
            </a:r>
            <a:r>
              <a:rPr lang="en-US" altLang="zh-TW" dirty="0">
                <a:sym typeface="Symbol" pitchFamily="18" charset="2"/>
              </a:rPr>
              <a:t>+ </a:t>
            </a:r>
            <a:r>
              <a:rPr lang="en-US" altLang="zh-TW" i="1" dirty="0">
                <a:sym typeface="Symbol" pitchFamily="18" charset="2"/>
              </a:rPr>
              <a:t></a:t>
            </a:r>
            <a:r>
              <a:rPr lang="en-US" altLang="zh-TW" dirty="0">
                <a:sym typeface="Symbol" pitchFamily="18" charset="2"/>
              </a:rPr>
              <a:t>.</a:t>
            </a:r>
          </a:p>
        </p:txBody>
      </p:sp>
      <p:graphicFrame>
        <p:nvGraphicFramePr>
          <p:cNvPr id="58" name="物件 57"/>
          <p:cNvGraphicFramePr>
            <a:graphicFrameLocks noChangeAspect="1"/>
          </p:cNvGraphicFramePr>
          <p:nvPr>
            <p:extLst>
              <p:ext uri="{D42A27DB-BD31-4B8C-83A1-F6EECF244321}">
                <p14:modId xmlns:p14="http://schemas.microsoft.com/office/powerpoint/2010/main" val="2031957197"/>
              </p:ext>
            </p:extLst>
          </p:nvPr>
        </p:nvGraphicFramePr>
        <p:xfrm>
          <a:off x="914292" y="3962449"/>
          <a:ext cx="3489325" cy="474663"/>
        </p:xfrm>
        <a:graphic>
          <a:graphicData uri="http://schemas.openxmlformats.org/presentationml/2006/ole">
            <mc:AlternateContent xmlns:mc="http://schemas.openxmlformats.org/markup-compatibility/2006">
              <mc:Choice xmlns:v="urn:schemas-microsoft-com:vml" Requires="v">
                <p:oleObj spid="_x0000_s73759" name="方程式" r:id="rId5" imgW="1739880" imgH="228600" progId="Equation.3">
                  <p:embed/>
                </p:oleObj>
              </mc:Choice>
              <mc:Fallback>
                <p:oleObj name="方程式" r:id="rId5" imgW="17398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292" y="3962449"/>
                        <a:ext cx="3489325"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4"/>
          <p:cNvGraphicFramePr>
            <a:graphicFrameLocks noChangeAspect="1"/>
          </p:cNvGraphicFramePr>
          <p:nvPr>
            <p:extLst>
              <p:ext uri="{D42A27DB-BD31-4B8C-83A1-F6EECF244321}">
                <p14:modId xmlns:p14="http://schemas.microsoft.com/office/powerpoint/2010/main" val="1870372546"/>
              </p:ext>
            </p:extLst>
          </p:nvPr>
        </p:nvGraphicFramePr>
        <p:xfrm>
          <a:off x="4501595" y="3979912"/>
          <a:ext cx="4495800" cy="457200"/>
        </p:xfrm>
        <a:graphic>
          <a:graphicData uri="http://schemas.openxmlformats.org/presentationml/2006/ole">
            <mc:AlternateContent xmlns:mc="http://schemas.openxmlformats.org/markup-compatibility/2006">
              <mc:Choice xmlns:v="urn:schemas-microsoft-com:vml" Requires="v">
                <p:oleObj spid="_x0000_s73760" name="方程式" r:id="rId7" imgW="2247840" imgH="228600" progId="Equation.3">
                  <p:embed/>
                </p:oleObj>
              </mc:Choice>
              <mc:Fallback>
                <p:oleObj name="方程式" r:id="rId7" imgW="22478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1595" y="3979912"/>
                        <a:ext cx="4495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Object 5"/>
          <p:cNvGraphicFramePr>
            <a:graphicFrameLocks noChangeAspect="1"/>
          </p:cNvGraphicFramePr>
          <p:nvPr>
            <p:extLst>
              <p:ext uri="{D42A27DB-BD31-4B8C-83A1-F6EECF244321}">
                <p14:modId xmlns:p14="http://schemas.microsoft.com/office/powerpoint/2010/main" val="1001881542"/>
              </p:ext>
            </p:extLst>
          </p:nvPr>
        </p:nvGraphicFramePr>
        <p:xfrm>
          <a:off x="842284" y="4579318"/>
          <a:ext cx="4445000" cy="457200"/>
        </p:xfrm>
        <a:graphic>
          <a:graphicData uri="http://schemas.openxmlformats.org/presentationml/2006/ole">
            <mc:AlternateContent xmlns:mc="http://schemas.openxmlformats.org/markup-compatibility/2006">
              <mc:Choice xmlns:v="urn:schemas-microsoft-com:vml" Requires="v">
                <p:oleObj spid="_x0000_s73761" name="方程式" r:id="rId9" imgW="2222280" imgH="228600" progId="Equation.3">
                  <p:embed/>
                </p:oleObj>
              </mc:Choice>
              <mc:Fallback>
                <p:oleObj name="方程式" r:id="rId9" imgW="22222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2284" y="4579318"/>
                        <a:ext cx="4445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Text Box 6"/>
          <p:cNvSpPr txBox="1">
            <a:spLocks noChangeArrowheads="1"/>
          </p:cNvSpPr>
          <p:nvPr/>
        </p:nvSpPr>
        <p:spPr bwMode="auto">
          <a:xfrm>
            <a:off x="5343094" y="4437112"/>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a:t>…</a:t>
            </a:r>
          </a:p>
        </p:txBody>
      </p:sp>
      <p:sp>
        <p:nvSpPr>
          <p:cNvPr id="62" name="Text Box 7"/>
          <p:cNvSpPr txBox="1">
            <a:spLocks noChangeArrowheads="1"/>
          </p:cNvSpPr>
          <p:nvPr/>
        </p:nvSpPr>
        <p:spPr bwMode="auto">
          <a:xfrm>
            <a:off x="827584" y="5283205"/>
            <a:ext cx="72875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dirty="0" smtClean="0">
                <a:sym typeface="Symbol" pitchFamily="18" charset="2"/>
              </a:rPr>
              <a:t>Destructive interference:</a:t>
            </a:r>
            <a:endParaRPr lang="en-US" altLang="zh-TW" dirty="0">
              <a:sym typeface="Symbol" pitchFamily="18" charset="2"/>
            </a:endParaRPr>
          </a:p>
          <a:p>
            <a:pPr eaLnBrk="1" hangingPunct="1"/>
            <a:r>
              <a:rPr lang="en-US" altLang="zh-TW" dirty="0" smtClean="0">
                <a:sym typeface="Symbol" pitchFamily="18" charset="2"/>
              </a:rPr>
              <a:t>extra </a:t>
            </a:r>
            <a:r>
              <a:rPr lang="en-US" altLang="zh-TW" dirty="0">
                <a:sym typeface="Symbol" pitchFamily="18" charset="2"/>
              </a:rPr>
              <a:t>path </a:t>
            </a:r>
            <a:r>
              <a:rPr lang="en-US" altLang="zh-TW" dirty="0" smtClean="0">
                <a:sym typeface="Symbol" pitchFamily="18" charset="2"/>
              </a:rPr>
              <a:t>difference (plane </a:t>
            </a:r>
            <a:r>
              <a:rPr lang="en-US" altLang="zh-TW" dirty="0">
                <a:sym typeface="Symbol" pitchFamily="18" charset="2"/>
              </a:rPr>
              <a:t>0 and plane </a:t>
            </a:r>
            <a:r>
              <a:rPr lang="en-US" altLang="zh-TW" i="1" dirty="0" smtClean="0">
                <a:sym typeface="Symbol" pitchFamily="18" charset="2"/>
              </a:rPr>
              <a:t>m</a:t>
            </a:r>
            <a:r>
              <a:rPr lang="en-US" altLang="zh-TW" dirty="0" smtClean="0">
                <a:sym typeface="Symbol" pitchFamily="18" charset="2"/>
              </a:rPr>
              <a:t>/2): </a:t>
            </a:r>
            <a:r>
              <a:rPr lang="en-US" altLang="zh-TW" i="1" dirty="0">
                <a:sym typeface="Symbol" pitchFamily="18" charset="2"/>
              </a:rPr>
              <a:t></a:t>
            </a:r>
            <a:r>
              <a:rPr lang="en-US" altLang="zh-TW" dirty="0">
                <a:sym typeface="Symbol" pitchFamily="18" charset="2"/>
              </a:rPr>
              <a:t>/</a:t>
            </a:r>
            <a:r>
              <a:rPr lang="en-US" altLang="zh-TW" dirty="0" smtClean="0">
                <a:sym typeface="Symbol" pitchFamily="18" charset="2"/>
              </a:rPr>
              <a:t>2</a:t>
            </a:r>
            <a:endParaRPr lang="en-US" altLang="zh-TW" dirty="0">
              <a:sym typeface="Symbol" pitchFamily="18" charset="2"/>
            </a:endParaRPr>
          </a:p>
        </p:txBody>
      </p:sp>
    </p:spTree>
    <p:extLst>
      <p:ext uri="{BB962C8B-B14F-4D97-AF65-F5344CB8AC3E}">
        <p14:creationId xmlns:p14="http://schemas.microsoft.com/office/powerpoint/2010/main" val="42773774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8"/>
          <p:cNvGraphicFramePr>
            <a:graphicFrameLocks noChangeAspect="1"/>
          </p:cNvGraphicFramePr>
          <p:nvPr>
            <p:extLst>
              <p:ext uri="{D42A27DB-BD31-4B8C-83A1-F6EECF244321}">
                <p14:modId xmlns:p14="http://schemas.microsoft.com/office/powerpoint/2010/main" val="2016944202"/>
              </p:ext>
            </p:extLst>
          </p:nvPr>
        </p:nvGraphicFramePr>
        <p:xfrm>
          <a:off x="862013" y="333375"/>
          <a:ext cx="5511800" cy="457200"/>
        </p:xfrm>
        <a:graphic>
          <a:graphicData uri="http://schemas.openxmlformats.org/presentationml/2006/ole">
            <mc:AlternateContent xmlns:mc="http://schemas.openxmlformats.org/markup-compatibility/2006">
              <mc:Choice xmlns:v="urn:schemas-microsoft-com:vml" Requires="v">
                <p:oleObj spid="_x0000_s74809" name="方程式" r:id="rId3" imgW="2755800" imgH="228600" progId="Equation.3">
                  <p:embed/>
                </p:oleObj>
              </mc:Choice>
              <mc:Fallback>
                <p:oleObj name="方程式" r:id="rId3" imgW="27558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3" y="333375"/>
                        <a:ext cx="5511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9"/>
          <p:cNvGraphicFramePr>
            <a:graphicFrameLocks noChangeAspect="1"/>
          </p:cNvGraphicFramePr>
          <p:nvPr>
            <p:extLst>
              <p:ext uri="{D42A27DB-BD31-4B8C-83A1-F6EECF244321}">
                <p14:modId xmlns:p14="http://schemas.microsoft.com/office/powerpoint/2010/main" val="3069693383"/>
              </p:ext>
            </p:extLst>
          </p:nvPr>
        </p:nvGraphicFramePr>
        <p:xfrm>
          <a:off x="6593656" y="358775"/>
          <a:ext cx="2082800" cy="406400"/>
        </p:xfrm>
        <a:graphic>
          <a:graphicData uri="http://schemas.openxmlformats.org/presentationml/2006/ole">
            <mc:AlternateContent xmlns:mc="http://schemas.openxmlformats.org/markup-compatibility/2006">
              <mc:Choice xmlns:v="urn:schemas-microsoft-com:vml" Requires="v">
                <p:oleObj spid="_x0000_s74810" name="方程式" r:id="rId5" imgW="1041120" imgH="203040" progId="Equation.3">
                  <p:embed/>
                </p:oleObj>
              </mc:Choice>
              <mc:Fallback>
                <p:oleObj name="方程式" r:id="rId5" imgW="104112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3656" y="358775"/>
                        <a:ext cx="2082800" cy="406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10"/>
          <p:cNvGraphicFramePr>
            <a:graphicFrameLocks noChangeAspect="1"/>
          </p:cNvGraphicFramePr>
          <p:nvPr>
            <p:extLst>
              <p:ext uri="{D42A27DB-BD31-4B8C-83A1-F6EECF244321}">
                <p14:modId xmlns:p14="http://schemas.microsoft.com/office/powerpoint/2010/main" val="3856529414"/>
              </p:ext>
            </p:extLst>
          </p:nvPr>
        </p:nvGraphicFramePr>
        <p:xfrm>
          <a:off x="906463" y="850181"/>
          <a:ext cx="5537200" cy="431800"/>
        </p:xfrm>
        <a:graphic>
          <a:graphicData uri="http://schemas.openxmlformats.org/presentationml/2006/ole">
            <mc:AlternateContent xmlns:mc="http://schemas.openxmlformats.org/markup-compatibility/2006">
              <mc:Choice xmlns:v="urn:schemas-microsoft-com:vml" Requires="v">
                <p:oleObj spid="_x0000_s74811" name="方程式" r:id="rId7" imgW="2768400" imgH="215640" progId="Equation.3">
                  <p:embed/>
                </p:oleObj>
              </mc:Choice>
              <mc:Fallback>
                <p:oleObj name="方程式" r:id="rId7" imgW="27684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463" y="850181"/>
                        <a:ext cx="5537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11"/>
          <p:cNvSpPr txBox="1">
            <a:spLocks noChangeArrowheads="1"/>
          </p:cNvSpPr>
          <p:nvPr/>
        </p:nvSpPr>
        <p:spPr bwMode="auto">
          <a:xfrm>
            <a:off x="1043608" y="1249596"/>
            <a:ext cx="58592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dirty="0" smtClean="0">
                <a:sym typeface="Symbol" pitchFamily="18" charset="2"/>
              </a:rPr>
              <a:t></a:t>
            </a:r>
            <a:r>
              <a:rPr lang="en-US" altLang="zh-TW" i="1" dirty="0" smtClean="0">
                <a:sym typeface="Symbol" pitchFamily="18" charset="2"/>
              </a:rPr>
              <a:t></a:t>
            </a:r>
            <a:r>
              <a:rPr lang="en-US" altLang="zh-TW" dirty="0" smtClean="0">
                <a:sym typeface="Symbol" pitchFamily="18" charset="2"/>
              </a:rPr>
              <a:t> &lt;&lt; 1s  </a:t>
            </a:r>
            <a:r>
              <a:rPr lang="en-US" altLang="zh-TW" dirty="0" err="1">
                <a:sym typeface="Symbol" pitchFamily="18" charset="2"/>
              </a:rPr>
              <a:t>cos</a:t>
            </a:r>
            <a:r>
              <a:rPr lang="en-US" altLang="zh-TW" dirty="0">
                <a:sym typeface="Symbol" pitchFamily="18" charset="2"/>
              </a:rPr>
              <a:t></a:t>
            </a:r>
            <a:r>
              <a:rPr lang="en-US" altLang="zh-TW" i="1" dirty="0">
                <a:sym typeface="Symbol" pitchFamily="18" charset="2"/>
              </a:rPr>
              <a:t></a:t>
            </a:r>
            <a:r>
              <a:rPr lang="en-US" altLang="zh-TW" dirty="0">
                <a:sym typeface="Symbol" pitchFamily="18" charset="2"/>
              </a:rPr>
              <a:t> ~ 1 and sin</a:t>
            </a:r>
            <a:r>
              <a:rPr lang="en-US" altLang="zh-TW" i="1" dirty="0">
                <a:sym typeface="Symbol" pitchFamily="18" charset="2"/>
              </a:rPr>
              <a:t></a:t>
            </a:r>
            <a:r>
              <a:rPr lang="en-US" altLang="zh-TW" dirty="0">
                <a:sym typeface="Symbol" pitchFamily="18" charset="2"/>
              </a:rPr>
              <a:t> ~ </a:t>
            </a:r>
            <a:r>
              <a:rPr lang="en-US" altLang="zh-TW" i="1" dirty="0">
                <a:sym typeface="Symbol" pitchFamily="18" charset="2"/>
              </a:rPr>
              <a:t></a:t>
            </a:r>
            <a:r>
              <a:rPr lang="en-US" altLang="zh-TW" dirty="0">
                <a:sym typeface="Symbol" pitchFamily="18" charset="2"/>
              </a:rPr>
              <a:t>.</a:t>
            </a:r>
          </a:p>
        </p:txBody>
      </p:sp>
      <p:graphicFrame>
        <p:nvGraphicFramePr>
          <p:cNvPr id="6" name="Object 12"/>
          <p:cNvGraphicFramePr>
            <a:graphicFrameLocks noChangeAspect="1"/>
          </p:cNvGraphicFramePr>
          <p:nvPr>
            <p:extLst>
              <p:ext uri="{D42A27DB-BD31-4B8C-83A1-F6EECF244321}">
                <p14:modId xmlns:p14="http://schemas.microsoft.com/office/powerpoint/2010/main" val="372624592"/>
              </p:ext>
            </p:extLst>
          </p:nvPr>
        </p:nvGraphicFramePr>
        <p:xfrm>
          <a:off x="958850" y="1798638"/>
          <a:ext cx="6197600" cy="457200"/>
        </p:xfrm>
        <a:graphic>
          <a:graphicData uri="http://schemas.openxmlformats.org/presentationml/2006/ole">
            <mc:AlternateContent xmlns:mc="http://schemas.openxmlformats.org/markup-compatibility/2006">
              <mc:Choice xmlns:v="urn:schemas-microsoft-com:vml" Requires="v">
                <p:oleObj spid="_x0000_s74812" name="方程式" r:id="rId9" imgW="3098520" imgH="228600" progId="Equation.3">
                  <p:embed/>
                </p:oleObj>
              </mc:Choice>
              <mc:Fallback>
                <p:oleObj name="方程式" r:id="rId9" imgW="309852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850" y="1798638"/>
                        <a:ext cx="6197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3"/>
          <p:cNvGraphicFramePr>
            <a:graphicFrameLocks noChangeAspect="1"/>
          </p:cNvGraphicFramePr>
          <p:nvPr>
            <p:extLst>
              <p:ext uri="{D42A27DB-BD31-4B8C-83A1-F6EECF244321}">
                <p14:modId xmlns:p14="http://schemas.microsoft.com/office/powerpoint/2010/main" val="3862651485"/>
              </p:ext>
            </p:extLst>
          </p:nvPr>
        </p:nvGraphicFramePr>
        <p:xfrm>
          <a:off x="1030288" y="2278063"/>
          <a:ext cx="6985000" cy="457200"/>
        </p:xfrm>
        <a:graphic>
          <a:graphicData uri="http://schemas.openxmlformats.org/presentationml/2006/ole">
            <mc:AlternateContent xmlns:mc="http://schemas.openxmlformats.org/markup-compatibility/2006">
              <mc:Choice xmlns:v="urn:schemas-microsoft-com:vml" Requires="v">
                <p:oleObj spid="_x0000_s74813" name="方程式" r:id="rId11" imgW="3492360" imgH="228600" progId="Equation.3">
                  <p:embed/>
                </p:oleObj>
              </mc:Choice>
              <mc:Fallback>
                <p:oleObj name="方程式" r:id="rId11" imgW="349236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0288" y="2278063"/>
                        <a:ext cx="6985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15"/>
          <p:cNvSpPr txBox="1">
            <a:spLocks noChangeArrowheads="1"/>
          </p:cNvSpPr>
          <p:nvPr/>
        </p:nvSpPr>
        <p:spPr bwMode="auto">
          <a:xfrm>
            <a:off x="6288088" y="2663106"/>
            <a:ext cx="51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eaLnBrk="1" hangingPunct="1"/>
            <a:r>
              <a:rPr lang="en-US" altLang="zh-TW" sz="2400"/>
              <a:t>= </a:t>
            </a:r>
            <a:r>
              <a:rPr lang="en-US" altLang="zh-TW" sz="2400" i="1"/>
              <a:t>t</a:t>
            </a:r>
          </a:p>
        </p:txBody>
      </p:sp>
      <p:graphicFrame>
        <p:nvGraphicFramePr>
          <p:cNvPr id="9" name="Object 16"/>
          <p:cNvGraphicFramePr>
            <a:graphicFrameLocks noChangeAspect="1"/>
          </p:cNvGraphicFramePr>
          <p:nvPr>
            <p:extLst>
              <p:ext uri="{D42A27DB-BD31-4B8C-83A1-F6EECF244321}">
                <p14:modId xmlns:p14="http://schemas.microsoft.com/office/powerpoint/2010/main" val="2245827949"/>
              </p:ext>
            </p:extLst>
          </p:nvPr>
        </p:nvGraphicFramePr>
        <p:xfrm>
          <a:off x="2738438" y="2997200"/>
          <a:ext cx="2984400" cy="1079100"/>
        </p:xfrm>
        <a:graphic>
          <a:graphicData uri="http://schemas.openxmlformats.org/presentationml/2006/ole">
            <mc:AlternateContent xmlns:mc="http://schemas.openxmlformats.org/markup-compatibility/2006">
              <mc:Choice xmlns:v="urn:schemas-microsoft-com:vml" Requires="v">
                <p:oleObj spid="_x0000_s74814" name="方程式" r:id="rId13" imgW="1193760" imgH="431640" progId="Equation.3">
                  <p:embed/>
                </p:oleObj>
              </mc:Choice>
              <mc:Fallback>
                <p:oleObj name="方程式" r:id="rId13" imgW="1193760" imgH="431640" progId="Equation.3">
                  <p:embed/>
                  <p:pic>
                    <p:nvPicPr>
                      <p:cNvPr id="0" name=""/>
                      <p:cNvPicPr>
                        <a:picLocks noChangeAspect="1" noChangeArrowheads="1"/>
                      </p:cNvPicPr>
                      <p:nvPr/>
                    </p:nvPicPr>
                    <p:blipFill>
                      <a:blip r:embed="rId14"/>
                      <a:srcRect/>
                      <a:stretch>
                        <a:fillRect/>
                      </a:stretch>
                    </p:blipFill>
                    <p:spPr bwMode="auto">
                      <a:xfrm>
                        <a:off x="2738438" y="2997200"/>
                        <a:ext cx="2984400" cy="107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直線接點 9"/>
          <p:cNvCxnSpPr/>
          <p:nvPr/>
        </p:nvCxnSpPr>
        <p:spPr>
          <a:xfrm>
            <a:off x="6084168" y="2708920"/>
            <a:ext cx="818736" cy="0"/>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1" name="Text Box 17"/>
          <p:cNvSpPr txBox="1">
            <a:spLocks noChangeArrowheads="1"/>
          </p:cNvSpPr>
          <p:nvPr/>
        </p:nvSpPr>
        <p:spPr bwMode="auto">
          <a:xfrm>
            <a:off x="1677143" y="4149080"/>
            <a:ext cx="53431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新細明體" charset="-120"/>
              </a:defRPr>
            </a:lvl1pPr>
            <a:lvl2pPr marL="742950" indent="-285750" eaLnBrk="0" hangingPunct="0">
              <a:defRPr kumimoji="1" sz="2800">
                <a:solidFill>
                  <a:schemeClr val="tx1"/>
                </a:solidFill>
                <a:latin typeface="Times New Roman" pitchFamily="18" charset="0"/>
                <a:ea typeface="新細明體" charset="-120"/>
              </a:defRPr>
            </a:lvl2pPr>
            <a:lvl3pPr marL="1143000" indent="-228600" eaLnBrk="0" hangingPunct="0">
              <a:defRPr kumimoji="1" sz="2800">
                <a:solidFill>
                  <a:schemeClr val="tx1"/>
                </a:solidFill>
                <a:latin typeface="Times New Roman" pitchFamily="18" charset="0"/>
                <a:ea typeface="新細明體" charset="-120"/>
              </a:defRPr>
            </a:lvl3pPr>
            <a:lvl4pPr marL="1600200" indent="-228600" eaLnBrk="0" hangingPunct="0">
              <a:defRPr kumimoji="1" sz="2800">
                <a:solidFill>
                  <a:schemeClr val="tx1"/>
                </a:solidFill>
                <a:latin typeface="Times New Roman" pitchFamily="18" charset="0"/>
                <a:ea typeface="新細明體" charset="-120"/>
              </a:defRPr>
            </a:lvl4pPr>
            <a:lvl5pPr marL="2057400" indent="-228600" eaLnBrk="0" hangingPunct="0">
              <a:defRPr kumimoji="1" sz="28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新細明體" charset="-120"/>
              </a:defRPr>
            </a:lvl9pPr>
          </a:lstStyle>
          <a:p>
            <a:pPr algn="ctr" eaLnBrk="1" hangingPunct="1"/>
            <a:r>
              <a:rPr lang="en-US" altLang="zh-TW" dirty="0" smtClean="0">
                <a:sym typeface="Symbol" pitchFamily="18" charset="2"/>
              </a:rPr>
              <a:t>Broadening (</a:t>
            </a:r>
            <a:r>
              <a:rPr lang="en-US" altLang="zh-TW" i="1" dirty="0" smtClean="0">
                <a:sym typeface="Symbol" pitchFamily="18" charset="2"/>
              </a:rPr>
              <a:t>B</a:t>
            </a:r>
            <a:r>
              <a:rPr lang="en-US" altLang="zh-TW" dirty="0" smtClean="0">
                <a:sym typeface="Symbol" pitchFamily="18" charset="2"/>
              </a:rPr>
              <a:t>): FWHM</a:t>
            </a:r>
          </a:p>
          <a:p>
            <a:pPr algn="ctr" eaLnBrk="1" hangingPunct="1"/>
            <a:r>
              <a:rPr lang="en-US" altLang="zh-TW" dirty="0" smtClean="0">
                <a:sym typeface="Symbol" pitchFamily="18" charset="2"/>
              </a:rPr>
              <a:t>Thickness dependent (just like slits)</a:t>
            </a:r>
            <a:endParaRPr lang="en-US" altLang="zh-TW" dirty="0">
              <a:sym typeface="Symbol" pitchFamily="18" charset="2"/>
            </a:endParaRPr>
          </a:p>
        </p:txBody>
      </p:sp>
      <p:cxnSp>
        <p:nvCxnSpPr>
          <p:cNvPr id="13" name="直線接點 12"/>
          <p:cNvCxnSpPr/>
          <p:nvPr/>
        </p:nvCxnSpPr>
        <p:spPr>
          <a:xfrm>
            <a:off x="3563888" y="3717032"/>
            <a:ext cx="558056" cy="0"/>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5" name="Object 42"/>
          <p:cNvGraphicFramePr>
            <a:graphicFrameLocks noChangeAspect="1"/>
          </p:cNvGraphicFramePr>
          <p:nvPr>
            <p:extLst>
              <p:ext uri="{D42A27DB-BD31-4B8C-83A1-F6EECF244321}">
                <p14:modId xmlns:p14="http://schemas.microsoft.com/office/powerpoint/2010/main" val="1793120916"/>
              </p:ext>
            </p:extLst>
          </p:nvPr>
        </p:nvGraphicFramePr>
        <p:xfrm>
          <a:off x="1836514" y="5467350"/>
          <a:ext cx="5111750" cy="982663"/>
        </p:xfrm>
        <a:graphic>
          <a:graphicData uri="http://schemas.openxmlformats.org/presentationml/2006/ole">
            <mc:AlternateContent xmlns:mc="http://schemas.openxmlformats.org/markup-compatibility/2006">
              <mc:Choice xmlns:v="urn:schemas-microsoft-com:vml" Requires="v">
                <p:oleObj spid="_x0000_s74815" name="方程式" r:id="rId15" imgW="2044440" imgH="393480" progId="Equation.3">
                  <p:embed/>
                </p:oleObj>
              </mc:Choice>
              <mc:Fallback>
                <p:oleObj name="方程式" r:id="rId15" imgW="2044440" imgH="393480" progId="Equation.3">
                  <p:embed/>
                  <p:pic>
                    <p:nvPicPr>
                      <p:cNvPr id="0" name=""/>
                      <p:cNvPicPr>
                        <a:picLocks noChangeAspect="1" noChangeArrowheads="1"/>
                      </p:cNvPicPr>
                      <p:nvPr/>
                    </p:nvPicPr>
                    <p:blipFill>
                      <a:blip r:embed="rId16"/>
                      <a:srcRect/>
                      <a:stretch>
                        <a:fillRect/>
                      </a:stretch>
                    </p:blipFill>
                    <p:spPr bwMode="auto">
                      <a:xfrm>
                        <a:off x="1836514" y="5467350"/>
                        <a:ext cx="5111750" cy="98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206780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stretch>
            <a:fillRect/>
          </a:stretch>
        </p:blipFill>
        <p:spPr>
          <a:xfrm>
            <a:off x="4745117" y="1172784"/>
            <a:ext cx="4291379" cy="3912400"/>
          </a:xfrm>
          <a:prstGeom prst="rect">
            <a:avLst/>
          </a:prstGeom>
        </p:spPr>
      </p:pic>
      <p:pic>
        <p:nvPicPr>
          <p:cNvPr id="4" name="圖片 3"/>
          <p:cNvPicPr>
            <a:picLocks noChangeAspect="1"/>
          </p:cNvPicPr>
          <p:nvPr/>
        </p:nvPicPr>
        <p:blipFill>
          <a:blip r:embed="rId4"/>
          <a:stretch>
            <a:fillRect/>
          </a:stretch>
        </p:blipFill>
        <p:spPr>
          <a:xfrm>
            <a:off x="35496" y="1169369"/>
            <a:ext cx="4536504" cy="3915815"/>
          </a:xfrm>
          <a:prstGeom prst="rect">
            <a:avLst/>
          </a:prstGeom>
        </p:spPr>
      </p:pic>
      <p:sp>
        <p:nvSpPr>
          <p:cNvPr id="2" name="矩形 1"/>
          <p:cNvSpPr/>
          <p:nvPr/>
        </p:nvSpPr>
        <p:spPr>
          <a:xfrm>
            <a:off x="1187624" y="260648"/>
            <a:ext cx="7344816" cy="1077218"/>
          </a:xfrm>
          <a:prstGeom prst="rect">
            <a:avLst/>
          </a:prstGeom>
        </p:spPr>
        <p:txBody>
          <a:bodyPr wrap="square">
            <a:spAutoFit/>
          </a:bodyPr>
          <a:lstStyle/>
          <a:p>
            <a:r>
              <a:rPr lang="en-US" altLang="zh-TW" sz="3200" kern="100" dirty="0" smtClean="0">
                <a:latin typeface="Times New Roman" panose="02020603050405020304" pitchFamily="18" charset="0"/>
                <a:cs typeface="Times New Roman" panose="02020603050405020304" pitchFamily="18" charset="0"/>
              </a:rPr>
              <a:t>(iii-1)            :factor </a:t>
            </a:r>
            <a:r>
              <a:rPr lang="en-US" altLang="zh-TW" sz="3200" kern="100" dirty="0">
                <a:latin typeface="Times New Roman" panose="02020603050405020304" pitchFamily="18" charset="0"/>
                <a:cs typeface="Times New Roman" panose="02020603050405020304" pitchFamily="18" charset="0"/>
              </a:rPr>
              <a:t>due to the number of crystal counted in the powder </a:t>
            </a:r>
            <a:r>
              <a:rPr lang="en-US" altLang="zh-TW" sz="3200" kern="100" dirty="0" smtClean="0">
                <a:latin typeface="Times New Roman" panose="02020603050405020304" pitchFamily="18" charset="0"/>
                <a:cs typeface="Times New Roman" panose="02020603050405020304" pitchFamily="18" charset="0"/>
              </a:rPr>
              <a:t>method</a:t>
            </a:r>
            <a:endParaRPr lang="zh-TW" altLang="en-US" sz="3200" dirty="0">
              <a:latin typeface="Times New Roman" panose="02020603050405020304" pitchFamily="18" charset="0"/>
              <a:cs typeface="Times New Roman" panose="02020603050405020304" pitchFamily="18" charset="0"/>
            </a:endParaRPr>
          </a:p>
        </p:txBody>
      </p:sp>
      <p:graphicFrame>
        <p:nvGraphicFramePr>
          <p:cNvPr id="3" name="Object 42"/>
          <p:cNvGraphicFramePr>
            <a:graphicFrameLocks noChangeAspect="1"/>
          </p:cNvGraphicFramePr>
          <p:nvPr>
            <p:extLst>
              <p:ext uri="{D42A27DB-BD31-4B8C-83A1-F6EECF244321}">
                <p14:modId xmlns:p14="http://schemas.microsoft.com/office/powerpoint/2010/main" val="3603870097"/>
              </p:ext>
            </p:extLst>
          </p:nvPr>
        </p:nvGraphicFramePr>
        <p:xfrm>
          <a:off x="2386856" y="354757"/>
          <a:ext cx="889000" cy="444500"/>
        </p:xfrm>
        <a:graphic>
          <a:graphicData uri="http://schemas.openxmlformats.org/presentationml/2006/ole">
            <mc:AlternateContent xmlns:mc="http://schemas.openxmlformats.org/markup-compatibility/2006">
              <mc:Choice xmlns:v="urn:schemas-microsoft-com:vml" Requires="v">
                <p:oleObj spid="_x0000_s75788" name="方程式" r:id="rId5" imgW="355320" imgH="177480" progId="Equation.3">
                  <p:embed/>
                </p:oleObj>
              </mc:Choice>
              <mc:Fallback>
                <p:oleObj name="方程式" r:id="rId5" imgW="355320" imgH="177480" progId="Equation.3">
                  <p:embed/>
                  <p:pic>
                    <p:nvPicPr>
                      <p:cNvPr id="0" name=""/>
                      <p:cNvPicPr>
                        <a:picLocks noChangeAspect="1" noChangeArrowheads="1"/>
                      </p:cNvPicPr>
                      <p:nvPr/>
                    </p:nvPicPr>
                    <p:blipFill>
                      <a:blip r:embed="rId6"/>
                      <a:srcRect/>
                      <a:stretch>
                        <a:fillRect/>
                      </a:stretch>
                    </p:blipFill>
                    <p:spPr bwMode="auto">
                      <a:xfrm>
                        <a:off x="2386856" y="354757"/>
                        <a:ext cx="8890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文字方塊 4"/>
          <p:cNvSpPr txBox="1"/>
          <p:nvPr/>
        </p:nvSpPr>
        <p:spPr>
          <a:xfrm>
            <a:off x="1203167" y="5013176"/>
            <a:ext cx="7689314" cy="1569660"/>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The number of crystal is not constant for </a:t>
            </a:r>
            <a:r>
              <a:rPr lang="en-US" altLang="zh-TW" sz="3200" dirty="0" smtClean="0">
                <a:latin typeface="Times New Roman" panose="02020603050405020304" pitchFamily="18" charset="0"/>
                <a:cs typeface="Times New Roman" panose="02020603050405020304" pitchFamily="18" charset="0"/>
              </a:rPr>
              <a:t>a</a:t>
            </a:r>
          </a:p>
          <a:p>
            <a:r>
              <a:rPr lang="en-US" altLang="zh-TW" sz="3200" dirty="0" smtClean="0">
                <a:latin typeface="Times New Roman" panose="02020603050405020304" pitchFamily="18" charset="0"/>
                <a:cs typeface="Times New Roman" panose="02020603050405020304" pitchFamily="18" charset="0"/>
              </a:rPr>
              <a:t>particular </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i="1" baseline="-25000" dirty="0" smtClean="0">
                <a:latin typeface="Times New Roman" panose="02020603050405020304" pitchFamily="18" charset="0"/>
                <a:cs typeface="Times New Roman" panose="02020603050405020304" pitchFamily="18" charset="0"/>
                <a:sym typeface="Symbol" panose="05050102010706020507" pitchFamily="18" charset="2"/>
              </a:rPr>
              <a:t>B</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even </a:t>
            </a:r>
            <a:r>
              <a:rPr lang="en-US" altLang="zh-TW" sz="3200" dirty="0">
                <a:latin typeface="Times New Roman" panose="02020603050405020304" pitchFamily="18" charset="0"/>
                <a:cs typeface="Times New Roman" panose="02020603050405020304" pitchFamily="18" charset="0"/>
              </a:rPr>
              <a:t>through the crystal are oriented completely at random.</a:t>
            </a:r>
            <a:endParaRPr lang="zh-TW" alt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533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339752" y="260648"/>
            <a:ext cx="4536504" cy="3915815"/>
          </a:xfrm>
          <a:prstGeom prst="rect">
            <a:avLst/>
          </a:prstGeom>
        </p:spPr>
      </p:pic>
      <p:cxnSp>
        <p:nvCxnSpPr>
          <p:cNvPr id="4" name="直線接點 3"/>
          <p:cNvCxnSpPr/>
          <p:nvPr/>
        </p:nvCxnSpPr>
        <p:spPr>
          <a:xfrm flipH="1">
            <a:off x="4779023" y="5229200"/>
            <a:ext cx="81009" cy="1512168"/>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2699792" y="4437112"/>
            <a:ext cx="2214246" cy="792088"/>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V="1">
            <a:off x="4860032" y="3861048"/>
            <a:ext cx="576064" cy="136815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4211960" y="4833156"/>
            <a:ext cx="1440160" cy="684076"/>
          </a:xfrm>
          <a:prstGeom prst="line">
            <a:avLst/>
          </a:prstGeom>
          <a:ln w="22225">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4914038" y="5229200"/>
            <a:ext cx="1818202" cy="57606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4535996" y="4581128"/>
            <a:ext cx="684076" cy="1336577"/>
          </a:xfrm>
          <a:prstGeom prst="line">
            <a:avLst/>
          </a:prstGeom>
          <a:ln w="22225">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H="1" flipV="1">
            <a:off x="4490991" y="4300263"/>
            <a:ext cx="369041" cy="87493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flipV="1">
            <a:off x="4319972" y="4405537"/>
            <a:ext cx="540060" cy="82366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flipH="1">
            <a:off x="3995936" y="5229200"/>
            <a:ext cx="882098" cy="28803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H="1">
            <a:off x="4103948" y="5249416"/>
            <a:ext cx="774086" cy="41183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橢圓 33"/>
          <p:cNvSpPr/>
          <p:nvPr/>
        </p:nvSpPr>
        <p:spPr>
          <a:xfrm rot="900000" flipH="1">
            <a:off x="4254336" y="4281825"/>
            <a:ext cx="96362" cy="13258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022194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115616" y="404664"/>
            <a:ext cx="7704856" cy="2554545"/>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For the </a:t>
            </a:r>
            <a:r>
              <a:rPr lang="en-US" altLang="zh-TW" sz="3200" dirty="0" err="1">
                <a:latin typeface="Times New Roman" panose="02020603050405020304" pitchFamily="18" charset="0"/>
                <a:cs typeface="Times New Roman" panose="02020603050405020304" pitchFamily="18" charset="0"/>
              </a:rPr>
              <a:t>hkl</a:t>
            </a:r>
            <a:r>
              <a:rPr lang="en-US" altLang="zh-TW" sz="3200" dirty="0">
                <a:latin typeface="Times New Roman" panose="02020603050405020304" pitchFamily="18" charset="0"/>
                <a:cs typeface="Times New Roman" panose="02020603050405020304" pitchFamily="18" charset="0"/>
              </a:rPr>
              <a:t> reflection, the range of angle near the Bragg angle, over which reflection is appreciable, </a:t>
            </a:r>
            <a:r>
              <a:rPr lang="en-US" altLang="zh-TW" sz="3200" dirty="0" smtClean="0">
                <a:latin typeface="Times New Roman" panose="02020603050405020304" pitchFamily="18" charset="0"/>
                <a:cs typeface="Times New Roman" panose="02020603050405020304" pitchFamily="18" charset="0"/>
              </a:rPr>
              <a:t>is </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a:latin typeface="Times New Roman" panose="02020603050405020304" pitchFamily="18" charset="0"/>
                <a:cs typeface="Times New Roman" panose="02020603050405020304" pitchFamily="18" charset="0"/>
              </a:rPr>
              <a:t>Assuming </a:t>
            </a:r>
            <a:r>
              <a:rPr lang="en-US" altLang="zh-TW" sz="3200" dirty="0" smtClean="0">
                <a:latin typeface="Times New Roman" panose="02020603050405020304" pitchFamily="18" charset="0"/>
                <a:cs typeface="Times New Roman" panose="02020603050405020304" pitchFamily="18" charset="0"/>
              </a:rPr>
              <a:t>that </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N is </a:t>
            </a:r>
            <a:r>
              <a:rPr lang="en-US" altLang="zh-TW" sz="3200" dirty="0">
                <a:latin typeface="Times New Roman" panose="02020603050405020304" pitchFamily="18" charset="0"/>
                <a:cs typeface="Times New Roman" panose="02020603050405020304" pitchFamily="18" charset="0"/>
              </a:rPr>
              <a:t>the number of crystals located in the circular band of </a:t>
            </a:r>
            <a:r>
              <a:rPr lang="en-US" altLang="zh-TW" sz="3200" dirty="0" smtClean="0">
                <a:latin typeface="Times New Roman" panose="02020603050405020304" pitchFamily="18" charset="0"/>
                <a:cs typeface="Times New Roman" panose="02020603050405020304" pitchFamily="18" charset="0"/>
              </a:rPr>
              <a:t>width </a:t>
            </a:r>
            <a:r>
              <a:rPr lang="en-US" altLang="zh-TW" sz="3200" i="1" dirty="0" smtClean="0">
                <a:latin typeface="Times New Roman" panose="02020603050405020304" pitchFamily="18" charset="0"/>
                <a:cs typeface="Times New Roman" panose="02020603050405020304" pitchFamily="18" charset="0"/>
              </a:rPr>
              <a:t>r</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rPr>
              <a:t>.</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3" name="Object 42"/>
          <p:cNvGraphicFramePr>
            <a:graphicFrameLocks noChangeAspect="1"/>
          </p:cNvGraphicFramePr>
          <p:nvPr>
            <p:extLst>
              <p:ext uri="{D42A27DB-BD31-4B8C-83A1-F6EECF244321}">
                <p14:modId xmlns:p14="http://schemas.microsoft.com/office/powerpoint/2010/main" val="3554449005"/>
              </p:ext>
            </p:extLst>
          </p:nvPr>
        </p:nvGraphicFramePr>
        <p:xfrm>
          <a:off x="830064" y="2789173"/>
          <a:ext cx="4318000" cy="1397000"/>
        </p:xfrm>
        <a:graphic>
          <a:graphicData uri="http://schemas.openxmlformats.org/presentationml/2006/ole">
            <mc:AlternateContent xmlns:mc="http://schemas.openxmlformats.org/markup-compatibility/2006">
              <mc:Choice xmlns:v="urn:schemas-microsoft-com:vml" Requires="v">
                <p:oleObj spid="_x0000_s76822" name="方程式" r:id="rId3" imgW="1726920" imgH="558720" progId="Equation.3">
                  <p:embed/>
                </p:oleObj>
              </mc:Choice>
              <mc:Fallback>
                <p:oleObj name="方程式" r:id="rId3" imgW="1726920" imgH="558720" progId="Equation.3">
                  <p:embed/>
                  <p:pic>
                    <p:nvPicPr>
                      <p:cNvPr id="0" name=""/>
                      <p:cNvPicPr>
                        <a:picLocks noChangeAspect="1" noChangeArrowheads="1"/>
                      </p:cNvPicPr>
                      <p:nvPr/>
                    </p:nvPicPr>
                    <p:blipFill>
                      <a:blip r:embed="rId4"/>
                      <a:srcRect/>
                      <a:stretch>
                        <a:fillRect/>
                      </a:stretch>
                    </p:blipFill>
                    <p:spPr bwMode="auto">
                      <a:xfrm>
                        <a:off x="830064" y="2789173"/>
                        <a:ext cx="431800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42"/>
          <p:cNvGraphicFramePr>
            <a:graphicFrameLocks noChangeAspect="1"/>
          </p:cNvGraphicFramePr>
          <p:nvPr>
            <p:extLst>
              <p:ext uri="{D42A27DB-BD31-4B8C-83A1-F6EECF244321}">
                <p14:modId xmlns:p14="http://schemas.microsoft.com/office/powerpoint/2010/main" val="3254334647"/>
              </p:ext>
            </p:extLst>
          </p:nvPr>
        </p:nvGraphicFramePr>
        <p:xfrm>
          <a:off x="5557838" y="3195638"/>
          <a:ext cx="3238500" cy="984250"/>
        </p:xfrm>
        <a:graphic>
          <a:graphicData uri="http://schemas.openxmlformats.org/presentationml/2006/ole">
            <mc:AlternateContent xmlns:mc="http://schemas.openxmlformats.org/markup-compatibility/2006">
              <mc:Choice xmlns:v="urn:schemas-microsoft-com:vml" Requires="v">
                <p:oleObj spid="_x0000_s76823" name="方程式" r:id="rId5" imgW="1295280" imgH="393480" progId="Equation.3">
                  <p:embed/>
                </p:oleObj>
              </mc:Choice>
              <mc:Fallback>
                <p:oleObj name="方程式" r:id="rId5" imgW="1295280" imgH="393480" progId="Equation.3">
                  <p:embed/>
                  <p:pic>
                    <p:nvPicPr>
                      <p:cNvPr id="0" name=""/>
                      <p:cNvPicPr>
                        <a:picLocks noChangeAspect="1" noChangeArrowheads="1"/>
                      </p:cNvPicPr>
                      <p:nvPr/>
                    </p:nvPicPr>
                    <p:blipFill>
                      <a:blip r:embed="rId6"/>
                      <a:srcRect/>
                      <a:stretch>
                        <a:fillRect/>
                      </a:stretch>
                    </p:blipFill>
                    <p:spPr bwMode="auto">
                      <a:xfrm>
                        <a:off x="5557838" y="3195638"/>
                        <a:ext cx="3238500"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文字方塊 4"/>
          <p:cNvSpPr txBox="1"/>
          <p:nvPr/>
        </p:nvSpPr>
        <p:spPr>
          <a:xfrm>
            <a:off x="1115616" y="4509120"/>
            <a:ext cx="7560840" cy="2062103"/>
          </a:xfrm>
          <a:prstGeom prst="rect">
            <a:avLst/>
          </a:prstGeom>
          <a:noFill/>
        </p:spPr>
        <p:txBody>
          <a:bodyPr wrap="square" rtlCol="0">
            <a:spAutoFit/>
          </a:bodyPr>
          <a:lstStyle/>
          <a:p>
            <a:r>
              <a:rPr lang="en-US" altLang="zh-TW" sz="3200" dirty="0" smtClean="0">
                <a:latin typeface="Times New Roman" panose="02020603050405020304" pitchFamily="18" charset="0"/>
                <a:cs typeface="Times New Roman" panose="02020603050405020304" pitchFamily="18" charset="0"/>
              </a:rPr>
              <a:t># of </a:t>
            </a:r>
            <a:r>
              <a:rPr lang="en-US" altLang="zh-TW" sz="3200" dirty="0">
                <a:latin typeface="Times New Roman" panose="02020603050405020304" pitchFamily="18" charset="0"/>
                <a:cs typeface="Times New Roman" panose="02020603050405020304" pitchFamily="18" charset="0"/>
              </a:rPr>
              <a:t>grains satisfying the diffraction condition </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rPr>
              <a:t> </a:t>
            </a:r>
            <a:r>
              <a:rPr lang="en-US" altLang="zh-TW" sz="3200" dirty="0" err="1" smtClean="0">
                <a:latin typeface="Times New Roman" panose="02020603050405020304" pitchFamily="18" charset="0"/>
                <a:cs typeface="Times New Roman" panose="02020603050405020304" pitchFamily="18" charset="0"/>
              </a:rPr>
              <a:t>cos</a:t>
            </a:r>
            <a:r>
              <a:rPr lang="en-US" altLang="zh-TW" sz="3200" i="1"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i="1" baseline="-25000" dirty="0" err="1" smtClean="0">
                <a:latin typeface="Times New Roman" panose="02020603050405020304" pitchFamily="18" charset="0"/>
                <a:cs typeface="Times New Roman" panose="02020603050405020304" pitchFamily="18" charset="0"/>
                <a:sym typeface="Symbol" panose="05050102010706020507" pitchFamily="18" charset="2"/>
              </a:rPr>
              <a:t>B</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a:t>
            </a:r>
          </a:p>
          <a:p>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a:latin typeface="Times New Roman" panose="02020603050405020304" pitchFamily="18" charset="0"/>
                <a:cs typeface="Times New Roman" panose="02020603050405020304" pitchFamily="18" charset="0"/>
              </a:rPr>
              <a:t>more grains satisfying the diffraction condition at </a:t>
            </a:r>
            <a:r>
              <a:rPr lang="en-US" altLang="zh-TW" sz="3200" dirty="0" smtClean="0">
                <a:latin typeface="Times New Roman" panose="02020603050405020304" pitchFamily="18" charset="0"/>
                <a:cs typeface="Times New Roman" panose="02020603050405020304" pitchFamily="18" charset="0"/>
              </a:rPr>
              <a:t>higher </a:t>
            </a:r>
            <a:r>
              <a:rPr lang="en-US" altLang="zh-TW" sz="3200" i="1" dirty="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i="1" baseline="-25000" dirty="0">
                <a:latin typeface="Times New Roman" panose="02020603050405020304" pitchFamily="18" charset="0"/>
                <a:cs typeface="Times New Roman" panose="02020603050405020304" pitchFamily="18" charset="0"/>
                <a:sym typeface="Symbol" panose="05050102010706020507" pitchFamily="18" charset="2"/>
              </a:rPr>
              <a:t>B</a:t>
            </a:r>
            <a:r>
              <a:rPr lang="en-US" altLang="zh-TW" sz="3200" dirty="0">
                <a:latin typeface="Times New Roman" panose="02020603050405020304" pitchFamily="18" charset="0"/>
                <a:cs typeface="Times New Roman" panose="02020603050405020304" pitchFamily="18" charset="0"/>
                <a:sym typeface="Symbol" panose="05050102010706020507" pitchFamily="18" charset="2"/>
              </a:rPr>
              <a:t>.</a:t>
            </a:r>
            <a:endParaRPr lang="zh-TW" alt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6436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1227573" y="1302190"/>
            <a:ext cx="6944827" cy="3494962"/>
          </a:xfrm>
          <a:prstGeom prst="rect">
            <a:avLst/>
          </a:prstGeom>
        </p:spPr>
      </p:pic>
      <p:sp>
        <p:nvSpPr>
          <p:cNvPr id="2" name="文字方塊 1"/>
          <p:cNvSpPr txBox="1"/>
          <p:nvPr/>
        </p:nvSpPr>
        <p:spPr>
          <a:xfrm>
            <a:off x="899592" y="404664"/>
            <a:ext cx="8136904" cy="1077218"/>
          </a:xfrm>
          <a:prstGeom prst="rect">
            <a:avLst/>
          </a:prstGeom>
          <a:noFill/>
        </p:spPr>
        <p:txBody>
          <a:bodyPr wrap="square" rtlCol="0">
            <a:spAutoFit/>
          </a:bodyPr>
          <a:lstStyle/>
          <a:p>
            <a:r>
              <a:rPr lang="en-US" altLang="zh-TW" sz="3200" dirty="0" smtClean="0">
                <a:latin typeface="Times New Roman" panose="02020603050405020304" pitchFamily="18" charset="0"/>
                <a:cs typeface="Times New Roman" panose="02020603050405020304" pitchFamily="18" charset="0"/>
              </a:rPr>
              <a:t>(iii-2) </a:t>
            </a:r>
            <a:r>
              <a:rPr lang="en-US" altLang="zh-TW" sz="3200" dirty="0">
                <a:latin typeface="Times New Roman" panose="02020603050405020304" pitchFamily="18" charset="0"/>
                <a:cs typeface="Times New Roman" panose="02020603050405020304" pitchFamily="18" charset="0"/>
              </a:rPr>
              <a:t>factor due to the segment factor in the </a:t>
            </a:r>
            <a:r>
              <a:rPr lang="en-US" altLang="zh-TW" sz="3200" dirty="0" smtClean="0">
                <a:latin typeface="Times New Roman" panose="02020603050405020304" pitchFamily="18" charset="0"/>
                <a:cs typeface="Times New Roman" panose="02020603050405020304" pitchFamily="18" charset="0"/>
              </a:rPr>
              <a:t>Debye-</a:t>
            </a:r>
            <a:r>
              <a:rPr lang="en-US" altLang="zh-TW" sz="3200" dirty="0" err="1" smtClean="0">
                <a:latin typeface="Times New Roman" panose="02020603050405020304" pitchFamily="18" charset="0"/>
                <a:cs typeface="Times New Roman" panose="02020603050405020304" pitchFamily="18" charset="0"/>
              </a:rPr>
              <a:t>Scherrer</a:t>
            </a:r>
            <a:r>
              <a:rPr lang="en-US" altLang="zh-TW" sz="3200" dirty="0" smtClean="0">
                <a:latin typeface="Times New Roman" panose="02020603050405020304" pitchFamily="18" charset="0"/>
                <a:cs typeface="Times New Roman" panose="02020603050405020304" pitchFamily="18" charset="0"/>
              </a:rPr>
              <a:t> </a:t>
            </a:r>
            <a:r>
              <a:rPr lang="en-US" altLang="zh-TW" sz="3200" dirty="0">
                <a:latin typeface="Times New Roman" panose="02020603050405020304" pitchFamily="18" charset="0"/>
                <a:cs typeface="Times New Roman" panose="02020603050405020304" pitchFamily="18" charset="0"/>
              </a:rPr>
              <a:t>film</a:t>
            </a:r>
            <a:endParaRPr lang="zh-TW" altLang="en-US" sz="3200" dirty="0" smtClean="0">
              <a:latin typeface="Times New Roman" panose="02020603050405020304" pitchFamily="18" charset="0"/>
              <a:cs typeface="Times New Roman" panose="02020603050405020304" pitchFamily="18" charset="0"/>
            </a:endParaRPr>
          </a:p>
        </p:txBody>
      </p:sp>
      <p:sp>
        <p:nvSpPr>
          <p:cNvPr id="4" name="文字方塊 3"/>
          <p:cNvSpPr txBox="1"/>
          <p:nvPr/>
        </p:nvSpPr>
        <p:spPr>
          <a:xfrm>
            <a:off x="1200077" y="4581128"/>
            <a:ext cx="7836419" cy="2062103"/>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The film receives a greater proportion of a diffraction cone when the reflection is in the forward or backward direction than it does near</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5" name="Object 42"/>
          <p:cNvGraphicFramePr>
            <a:graphicFrameLocks noChangeAspect="1"/>
          </p:cNvGraphicFramePr>
          <p:nvPr>
            <p:extLst>
              <p:ext uri="{D42A27DB-BD31-4B8C-83A1-F6EECF244321}">
                <p14:modId xmlns:p14="http://schemas.microsoft.com/office/powerpoint/2010/main" val="3144483103"/>
              </p:ext>
            </p:extLst>
          </p:nvPr>
        </p:nvGraphicFramePr>
        <p:xfrm>
          <a:off x="2264420" y="6165304"/>
          <a:ext cx="1587500" cy="444500"/>
        </p:xfrm>
        <a:graphic>
          <a:graphicData uri="http://schemas.openxmlformats.org/presentationml/2006/ole">
            <mc:AlternateContent xmlns:mc="http://schemas.openxmlformats.org/markup-compatibility/2006">
              <mc:Choice xmlns:v="urn:schemas-microsoft-com:vml" Requires="v">
                <p:oleObj spid="_x0000_s77834" name="方程式" r:id="rId4" imgW="634680" imgH="177480" progId="Equation.3">
                  <p:embed/>
                </p:oleObj>
              </mc:Choice>
              <mc:Fallback>
                <p:oleObj name="方程式" r:id="rId4" imgW="634680" imgH="177480" progId="Equation.3">
                  <p:embed/>
                  <p:pic>
                    <p:nvPicPr>
                      <p:cNvPr id="0" name=""/>
                      <p:cNvPicPr>
                        <a:picLocks noChangeAspect="1" noChangeArrowheads="1"/>
                      </p:cNvPicPr>
                      <p:nvPr/>
                    </p:nvPicPr>
                    <p:blipFill>
                      <a:blip r:embed="rId5"/>
                      <a:srcRect/>
                      <a:stretch>
                        <a:fillRect/>
                      </a:stretch>
                    </p:blipFill>
                    <p:spPr bwMode="auto">
                      <a:xfrm>
                        <a:off x="2264420" y="6165304"/>
                        <a:ext cx="15875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2084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115616" y="404664"/>
            <a:ext cx="3719864"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9-2. X-ray diffraction</a:t>
            </a:r>
            <a:endParaRPr lang="zh-TW" altLang="en-US" sz="3200" dirty="0" smtClean="0">
              <a:latin typeface="Times New Roman" panose="02020603050405020304" pitchFamily="18" charset="0"/>
              <a:cs typeface="Times New Roman" panose="02020603050405020304" pitchFamily="18" charset="0"/>
            </a:endParaRPr>
          </a:p>
        </p:txBody>
      </p:sp>
      <p:sp>
        <p:nvSpPr>
          <p:cNvPr id="3" name="文字方塊 2"/>
          <p:cNvSpPr txBox="1"/>
          <p:nvPr/>
        </p:nvSpPr>
        <p:spPr>
          <a:xfrm>
            <a:off x="1619672" y="980728"/>
            <a:ext cx="7283703" cy="4031873"/>
          </a:xfrm>
          <a:prstGeom prst="rect">
            <a:avLst/>
          </a:prstGeom>
          <a:noFill/>
        </p:spPr>
        <p:txBody>
          <a:bodyPr wrap="square" rtlCol="0">
            <a:spAutoFit/>
          </a:bodyPr>
          <a:lstStyle/>
          <a:p>
            <a:r>
              <a:rPr lang="en-US" altLang="zh-TW" sz="3200" dirty="0" smtClean="0">
                <a:latin typeface="Times New Roman" panose="02020603050405020304" pitchFamily="18" charset="0"/>
                <a:cs typeface="Times New Roman" panose="02020603050405020304" pitchFamily="18" charset="0"/>
              </a:rPr>
              <a:t>(</a:t>
            </a:r>
            <a:r>
              <a:rPr lang="en-US" altLang="zh-TW" sz="3200" dirty="0" err="1" smtClean="0">
                <a:latin typeface="Times New Roman" panose="02020603050405020304" pitchFamily="18" charset="0"/>
                <a:cs typeface="Times New Roman" panose="02020603050405020304" pitchFamily="18" charset="0"/>
              </a:rPr>
              <a:t>i</a:t>
            </a:r>
            <a:r>
              <a:rPr lang="en-US" altLang="zh-TW" sz="3200" dirty="0" smtClean="0">
                <a:latin typeface="Times New Roman" panose="02020603050405020304" pitchFamily="18" charset="0"/>
                <a:cs typeface="Times New Roman" panose="02020603050405020304" pitchFamily="18" charset="0"/>
              </a:rPr>
              <a:t>) Laue method: </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smtClean="0">
                <a:latin typeface="Times New Roman" panose="02020603050405020304" pitchFamily="18" charset="0"/>
                <a:cs typeface="Times New Roman" panose="02020603050405020304" pitchFamily="18" charset="0"/>
              </a:rPr>
              <a:t>variable</a:t>
            </a:r>
            <a:r>
              <a:rPr lang="en-US" altLang="zh-TW" sz="3200" dirty="0">
                <a:latin typeface="Times New Roman" panose="02020603050405020304" pitchFamily="18" charset="0"/>
                <a:cs typeface="Times New Roman" panose="02020603050405020304" pitchFamily="18" charset="0"/>
              </a:rPr>
              <a:t>, white </a:t>
            </a:r>
            <a:endParaRPr lang="en-US" altLang="zh-TW" sz="3200" dirty="0" smtClean="0">
              <a:latin typeface="Times New Roman" panose="02020603050405020304" pitchFamily="18" charset="0"/>
              <a:cs typeface="Times New Roman" panose="02020603050405020304" pitchFamily="18" charset="0"/>
            </a:endParaRPr>
          </a:p>
          <a:p>
            <a:r>
              <a:rPr lang="en-US" altLang="zh-TW" sz="3200" dirty="0">
                <a:latin typeface="Times New Roman" panose="02020603050405020304" pitchFamily="18" charset="0"/>
                <a:cs typeface="Times New Roman" panose="02020603050405020304" pitchFamily="18" charset="0"/>
              </a:rPr>
              <a:t>     radiation, </a:t>
            </a:r>
            <a:r>
              <a:rPr lang="en-US" altLang="zh-TW" sz="3200" dirty="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a:latin typeface="Times New Roman" panose="02020603050405020304" pitchFamily="18" charset="0"/>
                <a:cs typeface="Times New Roman" panose="02020603050405020304" pitchFamily="18" charset="0"/>
              </a:rPr>
              <a:t>fixed</a:t>
            </a:r>
          </a:p>
          <a:p>
            <a:r>
              <a:rPr lang="en-US" altLang="zh-TW" sz="3200" dirty="0">
                <a:latin typeface="Times New Roman" panose="02020603050405020304" pitchFamily="18" charset="0"/>
                <a:cs typeface="Times New Roman" panose="02020603050405020304" pitchFamily="18" charset="0"/>
              </a:rPr>
              <a:t>(ii</a:t>
            </a:r>
            <a:r>
              <a:rPr lang="en-US" altLang="zh-TW" sz="3200" dirty="0" smtClean="0">
                <a:latin typeface="Times New Roman" panose="02020603050405020304" pitchFamily="18" charset="0"/>
                <a:cs typeface="Times New Roman" panose="02020603050405020304" pitchFamily="18" charset="0"/>
              </a:rPr>
              <a:t>) </a:t>
            </a:r>
            <a:r>
              <a:rPr lang="en-US" altLang="zh-TW" sz="3200" dirty="0" err="1" smtClean="0">
                <a:latin typeface="Times New Roman" panose="02020603050405020304" pitchFamily="18" charset="0"/>
                <a:cs typeface="Times New Roman" panose="02020603050405020304" pitchFamily="18" charset="0"/>
              </a:rPr>
              <a:t>Diffractometer</a:t>
            </a:r>
            <a:r>
              <a:rPr lang="en-US" altLang="zh-TW" sz="3200" dirty="0" smtClean="0">
                <a:latin typeface="Times New Roman" panose="02020603050405020304" pitchFamily="18" charset="0"/>
                <a:cs typeface="Times New Roman" panose="02020603050405020304" pitchFamily="18" charset="0"/>
              </a:rPr>
              <a:t> method:  </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smtClean="0">
                <a:latin typeface="Times New Roman" panose="02020603050405020304" pitchFamily="18" charset="0"/>
                <a:cs typeface="Times New Roman" panose="02020603050405020304" pitchFamily="18" charset="0"/>
              </a:rPr>
              <a:t>fixed</a:t>
            </a:r>
            <a:r>
              <a:rPr lang="en-US" altLang="zh-TW" sz="3200" dirty="0">
                <a:latin typeface="Times New Roman" panose="02020603050405020304" pitchFamily="18" charset="0"/>
                <a:cs typeface="Times New Roman" panose="02020603050405020304" pitchFamily="18" charset="0"/>
              </a:rPr>
              <a:t>, </a:t>
            </a:r>
            <a:r>
              <a:rPr lang="en-US" altLang="zh-TW" sz="3200" dirty="0" smtClean="0">
                <a:latin typeface="Times New Roman" panose="02020603050405020304" pitchFamily="18" charset="0"/>
                <a:cs typeface="Times New Roman" panose="02020603050405020304" pitchFamily="18" charset="0"/>
              </a:rPr>
              <a:t> </a:t>
            </a:r>
          </a:p>
          <a:p>
            <a:r>
              <a:rPr lang="en-US" altLang="zh-TW" sz="3200" dirty="0">
                <a:latin typeface="Times New Roman" panose="02020603050405020304" pitchFamily="18" charset="0"/>
                <a:cs typeface="Times New Roman" panose="02020603050405020304" pitchFamily="18" charset="0"/>
              </a:rPr>
              <a:t> </a:t>
            </a:r>
            <a:r>
              <a:rPr lang="en-US" altLang="zh-TW" sz="3200" dirty="0" smtClean="0">
                <a:latin typeface="Times New Roman" panose="02020603050405020304" pitchFamily="18" charset="0"/>
                <a:cs typeface="Times New Roman" panose="02020603050405020304" pitchFamily="18" charset="0"/>
              </a:rPr>
              <a:t>     characteristic </a:t>
            </a:r>
            <a:r>
              <a:rPr lang="en-US" altLang="zh-TW" sz="3200" dirty="0">
                <a:latin typeface="Times New Roman" panose="02020603050405020304" pitchFamily="18" charset="0"/>
                <a:cs typeface="Times New Roman" panose="02020603050405020304" pitchFamily="18" charset="0"/>
              </a:rPr>
              <a:t>radiation, </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smtClean="0">
                <a:latin typeface="Times New Roman" panose="02020603050405020304" pitchFamily="18" charset="0"/>
                <a:cs typeface="Times New Roman" panose="02020603050405020304" pitchFamily="18" charset="0"/>
              </a:rPr>
              <a:t>variable</a:t>
            </a:r>
          </a:p>
          <a:p>
            <a:r>
              <a:rPr lang="en-US" altLang="zh-TW" sz="3200" dirty="0">
                <a:latin typeface="Times New Roman" panose="02020603050405020304" pitchFamily="18" charset="0"/>
                <a:cs typeface="Times New Roman" panose="02020603050405020304" pitchFamily="18" charset="0"/>
              </a:rPr>
              <a:t>(iii</a:t>
            </a:r>
            <a:r>
              <a:rPr lang="en-US" altLang="zh-TW" sz="3200" dirty="0" smtClean="0">
                <a:latin typeface="Times New Roman" panose="02020603050405020304" pitchFamily="18" charset="0"/>
                <a:cs typeface="Times New Roman" panose="02020603050405020304" pitchFamily="18" charset="0"/>
              </a:rPr>
              <a:t>) Powder method: </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rPr>
              <a:t> </a:t>
            </a:r>
            <a:r>
              <a:rPr lang="en-US" altLang="zh-TW" sz="3200" dirty="0">
                <a:latin typeface="Times New Roman" panose="02020603050405020304" pitchFamily="18" charset="0"/>
                <a:cs typeface="Times New Roman" panose="02020603050405020304" pitchFamily="18" charset="0"/>
              </a:rPr>
              <a:t>fixed, characteristic </a:t>
            </a:r>
            <a:endParaRPr lang="en-US" altLang="zh-TW" sz="3200" dirty="0" smtClean="0">
              <a:latin typeface="Times New Roman" panose="02020603050405020304" pitchFamily="18" charset="0"/>
              <a:cs typeface="Times New Roman" panose="02020603050405020304" pitchFamily="18" charset="0"/>
            </a:endParaRPr>
          </a:p>
          <a:p>
            <a:r>
              <a:rPr lang="en-US" altLang="zh-TW" sz="3200" dirty="0">
                <a:latin typeface="Times New Roman" panose="02020603050405020304" pitchFamily="18" charset="0"/>
                <a:cs typeface="Times New Roman" panose="02020603050405020304" pitchFamily="18" charset="0"/>
              </a:rPr>
              <a:t> </a:t>
            </a:r>
            <a:r>
              <a:rPr lang="en-US" altLang="zh-TW" sz="3200" dirty="0" smtClean="0">
                <a:latin typeface="Times New Roman" panose="02020603050405020304" pitchFamily="18" charset="0"/>
                <a:cs typeface="Times New Roman" panose="02020603050405020304" pitchFamily="18" charset="0"/>
              </a:rPr>
              <a:t>      radiation</a:t>
            </a:r>
            <a:r>
              <a:rPr lang="en-US" altLang="zh-TW" sz="3200" dirty="0">
                <a:latin typeface="Times New Roman" panose="02020603050405020304" pitchFamily="18" charset="0"/>
                <a:cs typeface="Times New Roman" panose="02020603050405020304" pitchFamily="18" charset="0"/>
              </a:rPr>
              <a:t>, </a:t>
            </a:r>
            <a:r>
              <a:rPr lang="en-US" altLang="zh-TW" sz="32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3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smtClean="0">
                <a:latin typeface="Times New Roman" panose="02020603050405020304" pitchFamily="18" charset="0"/>
                <a:cs typeface="Times New Roman" panose="02020603050405020304" pitchFamily="18" charset="0"/>
              </a:rPr>
              <a:t>variable</a:t>
            </a:r>
          </a:p>
          <a:p>
            <a:r>
              <a:rPr lang="en-US" altLang="zh-TW" sz="3200" dirty="0">
                <a:latin typeface="Times New Roman" panose="02020603050405020304" pitchFamily="18" charset="0"/>
                <a:cs typeface="Times New Roman" panose="02020603050405020304" pitchFamily="18" charset="0"/>
              </a:rPr>
              <a:t>(iv</a:t>
            </a:r>
            <a:r>
              <a:rPr lang="en-US" altLang="zh-TW" sz="3200" dirty="0" smtClean="0">
                <a:latin typeface="Times New Roman" panose="02020603050405020304" pitchFamily="18" charset="0"/>
                <a:cs typeface="Times New Roman" panose="02020603050405020304" pitchFamily="18" charset="0"/>
              </a:rPr>
              <a:t>) Rotating </a:t>
            </a:r>
            <a:r>
              <a:rPr lang="en-US" altLang="zh-TW" sz="3200" dirty="0">
                <a:latin typeface="Times New Roman" panose="02020603050405020304" pitchFamily="18" charset="0"/>
                <a:cs typeface="Times New Roman" panose="02020603050405020304" pitchFamily="18" charset="0"/>
              </a:rPr>
              <a:t>crystal </a:t>
            </a:r>
            <a:r>
              <a:rPr lang="en-US" altLang="zh-TW" sz="3200" dirty="0" smtClean="0">
                <a:latin typeface="Times New Roman" panose="02020603050405020304" pitchFamily="18" charset="0"/>
                <a:cs typeface="Times New Roman" panose="02020603050405020304" pitchFamily="18" charset="0"/>
              </a:rPr>
              <a:t>method: </a:t>
            </a:r>
            <a:r>
              <a:rPr lang="en-US" altLang="zh-TW" sz="32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smtClean="0">
                <a:latin typeface="Times New Roman" panose="02020603050405020304" pitchFamily="18" charset="0"/>
                <a:cs typeface="Times New Roman" panose="02020603050405020304" pitchFamily="18" charset="0"/>
              </a:rPr>
              <a:t>fixed</a:t>
            </a:r>
            <a:r>
              <a:rPr lang="en-US" altLang="zh-TW" sz="3200" dirty="0">
                <a:latin typeface="Times New Roman" panose="02020603050405020304" pitchFamily="18" charset="0"/>
                <a:cs typeface="Times New Roman" panose="02020603050405020304" pitchFamily="18" charset="0"/>
              </a:rPr>
              <a:t>, </a:t>
            </a:r>
            <a:endParaRPr lang="en-US" altLang="zh-TW" sz="3200" dirty="0" smtClean="0">
              <a:latin typeface="Times New Roman" panose="02020603050405020304" pitchFamily="18" charset="0"/>
              <a:cs typeface="Times New Roman" panose="02020603050405020304" pitchFamily="18" charset="0"/>
            </a:endParaRPr>
          </a:p>
          <a:p>
            <a:r>
              <a:rPr lang="en-US" altLang="zh-TW" sz="3200" dirty="0">
                <a:latin typeface="Times New Roman" panose="02020603050405020304" pitchFamily="18" charset="0"/>
                <a:cs typeface="Times New Roman" panose="02020603050405020304" pitchFamily="18" charset="0"/>
              </a:rPr>
              <a:t> </a:t>
            </a:r>
            <a:r>
              <a:rPr lang="en-US" altLang="zh-TW" sz="3200" dirty="0" smtClean="0">
                <a:latin typeface="Times New Roman" panose="02020603050405020304" pitchFamily="18" charset="0"/>
                <a:cs typeface="Times New Roman" panose="02020603050405020304" pitchFamily="18" charset="0"/>
              </a:rPr>
              <a:t>      characteristic </a:t>
            </a:r>
            <a:r>
              <a:rPr lang="en-US" altLang="zh-TW" sz="3200" dirty="0">
                <a:latin typeface="Times New Roman" panose="02020603050405020304" pitchFamily="18" charset="0"/>
                <a:cs typeface="Times New Roman" panose="02020603050405020304" pitchFamily="18" charset="0"/>
              </a:rPr>
              <a:t>radiation, </a:t>
            </a:r>
            <a:r>
              <a:rPr lang="en-US" altLang="zh-TW" sz="32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zh-TW" sz="3200" dirty="0" smtClean="0">
                <a:latin typeface="Times New Roman" panose="02020603050405020304" pitchFamily="18" charset="0"/>
                <a:cs typeface="Times New Roman" panose="02020603050405020304" pitchFamily="18" charset="0"/>
              </a:rPr>
              <a:t>variable</a:t>
            </a:r>
            <a:endParaRPr lang="zh-TW"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42548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43608" y="404664"/>
            <a:ext cx="7776864" cy="1077218"/>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The relative intensity per unit length is proportional </a:t>
            </a:r>
            <a:r>
              <a:rPr lang="en-US" altLang="zh-TW" sz="3200" dirty="0" smtClean="0">
                <a:latin typeface="Times New Roman" panose="02020603050405020304" pitchFamily="18" charset="0"/>
                <a:cs typeface="Times New Roman" panose="02020603050405020304" pitchFamily="18" charset="0"/>
              </a:rPr>
              <a:t>to</a:t>
            </a:r>
            <a:endParaRPr lang="zh-TW" altLang="zh-TW" sz="3200" dirty="0">
              <a:latin typeface="Times New Roman" panose="02020603050405020304" pitchFamily="18" charset="0"/>
              <a:cs typeface="Times New Roman" panose="02020603050405020304" pitchFamily="18" charset="0"/>
            </a:endParaRPr>
          </a:p>
        </p:txBody>
      </p:sp>
      <p:graphicFrame>
        <p:nvGraphicFramePr>
          <p:cNvPr id="3" name="Object 42"/>
          <p:cNvGraphicFramePr>
            <a:graphicFrameLocks noChangeAspect="1"/>
          </p:cNvGraphicFramePr>
          <p:nvPr>
            <p:extLst>
              <p:ext uri="{D42A27DB-BD31-4B8C-83A1-F6EECF244321}">
                <p14:modId xmlns:p14="http://schemas.microsoft.com/office/powerpoint/2010/main" val="3767648566"/>
              </p:ext>
            </p:extLst>
          </p:nvPr>
        </p:nvGraphicFramePr>
        <p:xfrm>
          <a:off x="3203848" y="1268760"/>
          <a:ext cx="1905000" cy="1079500"/>
        </p:xfrm>
        <a:graphic>
          <a:graphicData uri="http://schemas.openxmlformats.org/presentationml/2006/ole">
            <mc:AlternateContent xmlns:mc="http://schemas.openxmlformats.org/markup-compatibility/2006">
              <mc:Choice xmlns:v="urn:schemas-microsoft-com:vml" Requires="v">
                <p:oleObj spid="_x0000_s78878" name="方程式" r:id="rId3" imgW="761760" imgH="431640" progId="Equation.3">
                  <p:embed/>
                </p:oleObj>
              </mc:Choice>
              <mc:Fallback>
                <p:oleObj name="方程式" r:id="rId3" imgW="761760" imgH="431640" progId="Equation.3">
                  <p:embed/>
                  <p:pic>
                    <p:nvPicPr>
                      <p:cNvPr id="0" name=""/>
                      <p:cNvPicPr>
                        <a:picLocks noChangeAspect="1" noChangeArrowheads="1"/>
                      </p:cNvPicPr>
                      <p:nvPr/>
                    </p:nvPicPr>
                    <p:blipFill>
                      <a:blip r:embed="rId4"/>
                      <a:srcRect/>
                      <a:stretch>
                        <a:fillRect/>
                      </a:stretch>
                    </p:blipFill>
                    <p:spPr bwMode="auto">
                      <a:xfrm>
                        <a:off x="3203848" y="1268760"/>
                        <a:ext cx="19050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文字方塊 3"/>
          <p:cNvSpPr txBox="1"/>
          <p:nvPr/>
        </p:nvSpPr>
        <p:spPr>
          <a:xfrm>
            <a:off x="1187624" y="2348880"/>
            <a:ext cx="3328732"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i.e. proportional to</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5" name="Object 42"/>
          <p:cNvGraphicFramePr>
            <a:graphicFrameLocks noChangeAspect="1"/>
          </p:cNvGraphicFramePr>
          <p:nvPr>
            <p:extLst>
              <p:ext uri="{D42A27DB-BD31-4B8C-83A1-F6EECF244321}">
                <p14:modId xmlns:p14="http://schemas.microsoft.com/office/powerpoint/2010/main" val="450723520"/>
              </p:ext>
            </p:extLst>
          </p:nvPr>
        </p:nvGraphicFramePr>
        <p:xfrm>
          <a:off x="4788024" y="2205484"/>
          <a:ext cx="1238250" cy="1079500"/>
        </p:xfrm>
        <a:graphic>
          <a:graphicData uri="http://schemas.openxmlformats.org/presentationml/2006/ole">
            <mc:AlternateContent xmlns:mc="http://schemas.openxmlformats.org/markup-compatibility/2006">
              <mc:Choice xmlns:v="urn:schemas-microsoft-com:vml" Requires="v">
                <p:oleObj spid="_x0000_s78879" name="方程式" r:id="rId5" imgW="495000" imgH="431640" progId="Equation.3">
                  <p:embed/>
                </p:oleObj>
              </mc:Choice>
              <mc:Fallback>
                <p:oleObj name="方程式" r:id="rId5" imgW="495000" imgH="431640" progId="Equation.3">
                  <p:embed/>
                  <p:pic>
                    <p:nvPicPr>
                      <p:cNvPr id="0" name=""/>
                      <p:cNvPicPr>
                        <a:picLocks noChangeAspect="1" noChangeArrowheads="1"/>
                      </p:cNvPicPr>
                      <p:nvPr/>
                    </p:nvPicPr>
                    <p:blipFill>
                      <a:blip r:embed="rId6"/>
                      <a:srcRect/>
                      <a:stretch>
                        <a:fillRect/>
                      </a:stretch>
                    </p:blipFill>
                    <p:spPr bwMode="auto">
                      <a:xfrm>
                        <a:off x="4788024" y="2205484"/>
                        <a:ext cx="123825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文字方塊 5"/>
          <p:cNvSpPr txBox="1"/>
          <p:nvPr/>
        </p:nvSpPr>
        <p:spPr>
          <a:xfrm>
            <a:off x="971600" y="3356992"/>
            <a:ext cx="7956376" cy="1077218"/>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Therefore, the Lorentz factor for the powder method is</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7" name="Object 42"/>
          <p:cNvGraphicFramePr>
            <a:graphicFrameLocks noChangeAspect="1"/>
          </p:cNvGraphicFramePr>
          <p:nvPr>
            <p:extLst>
              <p:ext uri="{D42A27DB-BD31-4B8C-83A1-F6EECF244321}">
                <p14:modId xmlns:p14="http://schemas.microsoft.com/office/powerpoint/2010/main" val="158073295"/>
              </p:ext>
            </p:extLst>
          </p:nvPr>
        </p:nvGraphicFramePr>
        <p:xfrm>
          <a:off x="2829892" y="4014093"/>
          <a:ext cx="5270500" cy="984250"/>
        </p:xfrm>
        <a:graphic>
          <a:graphicData uri="http://schemas.openxmlformats.org/presentationml/2006/ole">
            <mc:AlternateContent xmlns:mc="http://schemas.openxmlformats.org/markup-compatibility/2006">
              <mc:Choice xmlns:v="urn:schemas-microsoft-com:vml" Requires="v">
                <p:oleObj spid="_x0000_s78880" name="方程式" r:id="rId7" imgW="2108160" imgH="393480" progId="Equation.3">
                  <p:embed/>
                </p:oleObj>
              </mc:Choice>
              <mc:Fallback>
                <p:oleObj name="方程式" r:id="rId7" imgW="2108160" imgH="393480" progId="Equation.3">
                  <p:embed/>
                  <p:pic>
                    <p:nvPicPr>
                      <p:cNvPr id="0" name=""/>
                      <p:cNvPicPr>
                        <a:picLocks noChangeAspect="1" noChangeArrowheads="1"/>
                      </p:cNvPicPr>
                      <p:nvPr/>
                    </p:nvPicPr>
                    <p:blipFill>
                      <a:blip r:embed="rId8"/>
                      <a:srcRect/>
                      <a:stretch>
                        <a:fillRect/>
                      </a:stretch>
                    </p:blipFill>
                    <p:spPr bwMode="auto">
                      <a:xfrm>
                        <a:off x="2829892" y="4014093"/>
                        <a:ext cx="5270500"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字方塊 7"/>
          <p:cNvSpPr txBox="1"/>
          <p:nvPr/>
        </p:nvSpPr>
        <p:spPr>
          <a:xfrm>
            <a:off x="899592" y="5301208"/>
            <a:ext cx="7956376" cy="1077218"/>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and for the rotating crystal method and the </a:t>
            </a:r>
            <a:r>
              <a:rPr lang="en-US" altLang="zh-TW" sz="3200" dirty="0" err="1">
                <a:latin typeface="Times New Roman" panose="02020603050405020304" pitchFamily="18" charset="0"/>
                <a:cs typeface="Times New Roman" panose="02020603050405020304" pitchFamily="18" charset="0"/>
              </a:rPr>
              <a:t>diffractometer</a:t>
            </a:r>
            <a:r>
              <a:rPr lang="en-US" altLang="zh-TW" sz="3200" dirty="0">
                <a:latin typeface="Times New Roman" panose="02020603050405020304" pitchFamily="18" charset="0"/>
                <a:cs typeface="Times New Roman" panose="02020603050405020304" pitchFamily="18" charset="0"/>
              </a:rPr>
              <a:t> method is</a:t>
            </a:r>
            <a:endParaRPr lang="zh-TW" altLang="en-US" sz="3200" dirty="0" smtClean="0">
              <a:latin typeface="Times New Roman" panose="02020603050405020304" pitchFamily="18" charset="0"/>
              <a:cs typeface="Times New Roman" panose="02020603050405020304" pitchFamily="18" charset="0"/>
            </a:endParaRPr>
          </a:p>
        </p:txBody>
      </p:sp>
      <p:graphicFrame>
        <p:nvGraphicFramePr>
          <p:cNvPr id="9" name="Object 42"/>
          <p:cNvGraphicFramePr>
            <a:graphicFrameLocks noChangeAspect="1"/>
          </p:cNvGraphicFramePr>
          <p:nvPr>
            <p:extLst>
              <p:ext uri="{D42A27DB-BD31-4B8C-83A1-F6EECF244321}">
                <p14:modId xmlns:p14="http://schemas.microsoft.com/office/powerpoint/2010/main" val="1498823472"/>
              </p:ext>
            </p:extLst>
          </p:nvPr>
        </p:nvGraphicFramePr>
        <p:xfrm>
          <a:off x="5148064" y="5733256"/>
          <a:ext cx="1079500" cy="984250"/>
        </p:xfrm>
        <a:graphic>
          <a:graphicData uri="http://schemas.openxmlformats.org/presentationml/2006/ole">
            <mc:AlternateContent xmlns:mc="http://schemas.openxmlformats.org/markup-compatibility/2006">
              <mc:Choice xmlns:v="urn:schemas-microsoft-com:vml" Requires="v">
                <p:oleObj spid="_x0000_s78881" name="方程式" r:id="rId9" imgW="431640" imgH="393480" progId="Equation.3">
                  <p:embed/>
                </p:oleObj>
              </mc:Choice>
              <mc:Fallback>
                <p:oleObj name="方程式" r:id="rId9" imgW="431640" imgH="393480" progId="Equation.3">
                  <p:embed/>
                  <p:pic>
                    <p:nvPicPr>
                      <p:cNvPr id="0" name=""/>
                      <p:cNvPicPr>
                        <a:picLocks noChangeAspect="1" noChangeArrowheads="1"/>
                      </p:cNvPicPr>
                      <p:nvPr/>
                    </p:nvPicPr>
                    <p:blipFill>
                      <a:blip r:embed="rId10"/>
                      <a:srcRect/>
                      <a:stretch>
                        <a:fillRect/>
                      </a:stretch>
                    </p:blipFill>
                    <p:spPr bwMode="auto">
                      <a:xfrm>
                        <a:off x="5148064" y="5733256"/>
                        <a:ext cx="1079500"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直線接點 10"/>
          <p:cNvCxnSpPr/>
          <p:nvPr/>
        </p:nvCxnSpPr>
        <p:spPr>
          <a:xfrm>
            <a:off x="6026274" y="4998343"/>
            <a:ext cx="201290" cy="0"/>
          </a:xfrm>
          <a:prstGeom prst="line">
            <a:avLst/>
          </a:prstGeom>
          <a:ln w="22225">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9946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259632" y="395953"/>
            <a:ext cx="7327327"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(iv) </a:t>
            </a:r>
            <a:r>
              <a:rPr lang="en-US" altLang="zh-TW" sz="3200" dirty="0">
                <a:latin typeface="Times New Roman" panose="02020603050405020304" pitchFamily="18" charset="0"/>
                <a:cs typeface="Times New Roman" panose="02020603050405020304" pitchFamily="18" charset="0"/>
              </a:rPr>
              <a:t>Plot of polarization and Lorentz factors</a:t>
            </a:r>
            <a:endParaRPr lang="zh-TW" altLang="en-US" sz="3200" dirty="0" smtClean="0">
              <a:latin typeface="Times New Roman" panose="02020603050405020304" pitchFamily="18" charset="0"/>
              <a:cs typeface="Times New Roman" panose="02020603050405020304" pitchFamily="18" charset="0"/>
            </a:endParaRPr>
          </a:p>
        </p:txBody>
      </p:sp>
      <p:pic>
        <p:nvPicPr>
          <p:cNvPr id="3" name="圖片 2" descr="figs.wmf"/>
          <p:cNvPicPr>
            <a:picLocks noChangeAspect="1"/>
          </p:cNvPicPr>
          <p:nvPr/>
        </p:nvPicPr>
        <p:blipFill>
          <a:blip r:embed="rId4" cstate="print"/>
          <a:stretch>
            <a:fillRect/>
          </a:stretch>
        </p:blipFill>
        <p:spPr>
          <a:xfrm>
            <a:off x="1187624" y="664269"/>
            <a:ext cx="7781302" cy="5501035"/>
          </a:xfrm>
          <a:prstGeom prst="rect">
            <a:avLst/>
          </a:prstGeom>
        </p:spPr>
      </p:pic>
      <p:graphicFrame>
        <p:nvGraphicFramePr>
          <p:cNvPr id="4" name="Object 8"/>
          <p:cNvGraphicFramePr>
            <a:graphicFrameLocks noChangeAspect="1"/>
          </p:cNvGraphicFramePr>
          <p:nvPr>
            <p:extLst>
              <p:ext uri="{D42A27DB-BD31-4B8C-83A1-F6EECF244321}">
                <p14:modId xmlns:p14="http://schemas.microsoft.com/office/powerpoint/2010/main" val="2788882518"/>
              </p:ext>
            </p:extLst>
          </p:nvPr>
        </p:nvGraphicFramePr>
        <p:xfrm>
          <a:off x="323007" y="5119416"/>
          <a:ext cx="1873250" cy="1047750"/>
        </p:xfrm>
        <a:graphic>
          <a:graphicData uri="http://schemas.openxmlformats.org/presentationml/2006/ole">
            <mc:AlternateContent xmlns:mc="http://schemas.openxmlformats.org/markup-compatibility/2006">
              <mc:Choice xmlns:v="urn:schemas-microsoft-com:vml" Requires="v">
                <p:oleObj spid="_x0000_s79880" name="方程式" r:id="rId5" imgW="749160" imgH="419040" progId="Equation.3">
                  <p:embed/>
                </p:oleObj>
              </mc:Choice>
              <mc:Fallback>
                <p:oleObj name="方程式" r:id="rId5" imgW="749160" imgH="419040" progId="Equation.3">
                  <p:embed/>
                  <p:pic>
                    <p:nvPicPr>
                      <p:cNvPr id="0" name=""/>
                      <p:cNvPicPr>
                        <a:picLocks noChangeAspect="1" noChangeArrowheads="1"/>
                      </p:cNvPicPr>
                      <p:nvPr/>
                    </p:nvPicPr>
                    <p:blipFill>
                      <a:blip r:embed="rId6"/>
                      <a:srcRect/>
                      <a:stretch>
                        <a:fillRect/>
                      </a:stretch>
                    </p:blipFill>
                    <p:spPr bwMode="auto">
                      <a:xfrm>
                        <a:off x="323007" y="5119416"/>
                        <a:ext cx="187325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6097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70563" y="395953"/>
            <a:ext cx="3457421" cy="584775"/>
          </a:xfrm>
          <a:prstGeom prst="rect">
            <a:avLst/>
          </a:prstGeom>
          <a:noFill/>
        </p:spPr>
        <p:txBody>
          <a:bodyPr wrap="none" rtlCol="0">
            <a:spAutoFit/>
          </a:bodyPr>
          <a:lstStyle/>
          <a:p>
            <a:r>
              <a:rPr lang="en-US" altLang="zh-TW" sz="3200" dirty="0" smtClean="0">
                <a:latin typeface="Times New Roman" panose="02020603050405020304" pitchFamily="18" charset="0"/>
                <a:cs typeface="Times New Roman" panose="02020603050405020304" pitchFamily="18" charset="0"/>
              </a:rPr>
              <a:t>9-2-1. Laue </a:t>
            </a:r>
            <a:r>
              <a:rPr lang="en-US" altLang="zh-TW" sz="3200" dirty="0">
                <a:latin typeface="Times New Roman" panose="02020603050405020304" pitchFamily="18" charset="0"/>
                <a:cs typeface="Times New Roman" panose="02020603050405020304" pitchFamily="18" charset="0"/>
              </a:rPr>
              <a:t>method</a:t>
            </a:r>
            <a:endParaRPr lang="zh-TW" altLang="en-US" sz="3200" dirty="0" smtClean="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2"/>
          <a:stretch>
            <a:fillRect/>
          </a:stretch>
        </p:blipFill>
        <p:spPr>
          <a:xfrm>
            <a:off x="1115616" y="1052736"/>
            <a:ext cx="7569571" cy="4748503"/>
          </a:xfrm>
          <a:prstGeom prst="rect">
            <a:avLst/>
          </a:prstGeom>
        </p:spPr>
      </p:pic>
    </p:spTree>
    <p:extLst>
      <p:ext uri="{BB962C8B-B14F-4D97-AF65-F5344CB8AC3E}">
        <p14:creationId xmlns:p14="http://schemas.microsoft.com/office/powerpoint/2010/main" val="266454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503720" y="476672"/>
            <a:ext cx="7740687" cy="5617373"/>
          </a:xfrm>
          <a:prstGeom prst="rect">
            <a:avLst/>
          </a:prstGeom>
        </p:spPr>
      </p:pic>
    </p:spTree>
    <p:extLst>
      <p:ext uri="{BB962C8B-B14F-4D97-AF65-F5344CB8AC3E}">
        <p14:creationId xmlns:p14="http://schemas.microsoft.com/office/powerpoint/2010/main" val="18300780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FF0000"/>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3200" dirty="0"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2164</Words>
  <Application>Microsoft Office PowerPoint</Application>
  <PresentationFormat>如螢幕大小 (4:3)</PresentationFormat>
  <Paragraphs>507</Paragraphs>
  <Slides>71</Slides>
  <Notes>2</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2</vt:i4>
      </vt:variant>
      <vt:variant>
        <vt:lpstr>投影片標題</vt:lpstr>
      </vt:variant>
      <vt:variant>
        <vt:i4>71</vt:i4>
      </vt:variant>
    </vt:vector>
  </HeadingPairs>
  <TitlesOfParts>
    <vt:vector size="81" baseType="lpstr">
      <vt:lpstr>微軟正黑體</vt:lpstr>
      <vt:lpstr>新細明體</vt:lpstr>
      <vt:lpstr>標楷體</vt:lpstr>
      <vt:lpstr>Arial</vt:lpstr>
      <vt:lpstr>Calibri</vt:lpstr>
      <vt:lpstr>Symbol</vt:lpstr>
      <vt:lpstr>Times New Roman</vt:lpstr>
      <vt:lpstr>Office 佈景主題</vt:lpstr>
      <vt:lpstr>方程式</vt:lpstr>
      <vt:lpstr>Origin50.Graph</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asus</dc:creator>
  <cp:lastModifiedBy>TCJ</cp:lastModifiedBy>
  <cp:revision>113</cp:revision>
  <dcterms:created xsi:type="dcterms:W3CDTF">2013-09-13T03:13:41Z</dcterms:created>
  <dcterms:modified xsi:type="dcterms:W3CDTF">2013-12-11T04:01:18Z</dcterms:modified>
</cp:coreProperties>
</file>